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308" r:id="rId7"/>
    <p:sldId id="309" r:id="rId8"/>
    <p:sldId id="310" r:id="rId9"/>
    <p:sldId id="311" r:id="rId10"/>
    <p:sldId id="312" r:id="rId11"/>
    <p:sldId id="262" r:id="rId12"/>
    <p:sldId id="306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313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8" r:id="rId35"/>
    <p:sldId id="289" r:id="rId36"/>
    <p:sldId id="290" r:id="rId37"/>
    <p:sldId id="291" r:id="rId38"/>
    <p:sldId id="292" r:id="rId39"/>
    <p:sldId id="314" r:id="rId40"/>
    <p:sldId id="294" r:id="rId41"/>
    <p:sldId id="295" r:id="rId42"/>
    <p:sldId id="296" r:id="rId43"/>
    <p:sldId id="316" r:id="rId44"/>
    <p:sldId id="318" r:id="rId45"/>
    <p:sldId id="298" r:id="rId46"/>
    <p:sldId id="299" r:id="rId47"/>
    <p:sldId id="300" r:id="rId48"/>
    <p:sldId id="322" r:id="rId49"/>
    <p:sldId id="321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03" r:id="rId63"/>
    <p:sldId id="304" r:id="rId64"/>
    <p:sldId id="336" r:id="rId65"/>
    <p:sldId id="337" r:id="rId66"/>
    <p:sldId id="338" r:id="rId67"/>
    <p:sldId id="339" r:id="rId68"/>
    <p:sldId id="305" r:id="rId69"/>
    <p:sldId id="340" r:id="rId70"/>
    <p:sldId id="341" r:id="rId71"/>
    <p:sldId id="32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 autoAdjust="0"/>
    <p:restoredTop sz="73535" autoAdjust="0"/>
  </p:normalViewPr>
  <p:slideViewPr>
    <p:cSldViewPr>
      <p:cViewPr varScale="1">
        <p:scale>
          <a:sx n="79" d="100"/>
          <a:sy n="7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520D-E054-482A-BC85-7A98B8548739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E95D-FD19-4E44-A218-6463CA6259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546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9ED5F-1E87-4B4E-83AD-2C7A2BA7ADEE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>
              <a:latin typeface="Chantilly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C127F-7B5B-47F2-8521-6AA8A81CF65C}" type="slidenum">
              <a:rPr lang="en-US"/>
              <a:pPr/>
              <a:t>40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909AC-8748-413E-9B19-F6115A25FB59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9EBC0-CE95-4864-A782-08586A8C4D15}" type="slidenum">
              <a:rPr lang="en-US"/>
              <a:pPr/>
              <a:t>45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CAFB7-A572-4E34-8A3D-CD3DE96109F0}" type="slidenum">
              <a:rPr lang="en-US"/>
              <a:pPr/>
              <a:t>46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7CA57-62E4-4DB6-A556-D8FD67AE638E}" type="slidenum">
              <a:rPr lang="en-US"/>
              <a:pPr/>
              <a:t>62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FC0B4-A397-4094-A7D0-8EA04BDCF476}" type="slidenum">
              <a:rPr lang="en-US"/>
              <a:pPr/>
              <a:t>63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53C11-B8FC-4783-B01B-D69CCCF4B5F5}" type="slidenum">
              <a:rPr lang="en-US"/>
              <a:pPr/>
              <a:t>68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B7213-EE19-4214-A530-5859E48E7FC5}" type="slidenum">
              <a:rPr lang="en-US"/>
              <a:pPr/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>
              <a:latin typeface="Chantilly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D0A32-B865-4F5C-B49F-855D94390F3F}" type="slidenum">
              <a:rPr lang="en-US"/>
              <a:pPr/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>
              <a:latin typeface="Chantilly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FA099-325F-4416-B405-433296E18AB8}" type="slidenum">
              <a:rPr lang="en-US"/>
              <a:pPr/>
              <a:t>26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>
              <a:latin typeface="Chantilly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46DBE-9D8D-49A5-8B27-3B64D023051B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EE65-2915-42DA-8D43-F7099AF48135}" type="slidenum">
              <a:rPr lang="en-US"/>
              <a:pPr/>
              <a:t>35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7A98D-F8AA-4B91-B1D9-A953023C523F}" type="slidenum">
              <a:rPr lang="en-US"/>
              <a:pPr/>
              <a:t>36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2B2E2-A672-454E-A5B4-8A53601EA52A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D594D-A9DF-4859-9E69-9F613B47C12F}" type="slidenum">
              <a:rPr lang="en-US"/>
              <a:pPr/>
              <a:t>38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52F8FDF-6E08-4192-AA36-7545D9F82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2C2A27C-E25D-4DBB-8C8E-77A814006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92D1D9E-F67F-4F64-848C-769A58687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9ACE2E-36E7-4CED-A504-F27308191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8A5C388-60BD-4747-89CF-93FD782FD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Comparing Several Means: ANOVA (GLM 1)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from Regression</a:t>
            </a:r>
            <a:endParaRPr lang="en-GB" dirty="0"/>
          </a:p>
        </p:txBody>
      </p:sp>
      <p:pic>
        <p:nvPicPr>
          <p:cNvPr id="4" name="Picture 3" descr="Screen shot 2011-08-02 at 15.03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1" y="1772816"/>
            <a:ext cx="812445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23B5486-2A10-4D5E-8506-13AFE74EC9D8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Experiments vs. Correlation</a:t>
            </a:r>
            <a:endParaRPr lang="en-US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ANOVA in </a:t>
            </a:r>
            <a:r>
              <a:rPr lang="en-US" sz="2800" dirty="0" smtClean="0"/>
              <a:t>regression</a:t>
            </a:r>
            <a:r>
              <a:rPr lang="en-US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Used to assess whether the regression model is good at predicting an outcome.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ANOVA in </a:t>
            </a:r>
            <a:r>
              <a:rPr lang="en-US" sz="2800" dirty="0" smtClean="0"/>
              <a:t>experiments</a:t>
            </a:r>
            <a:r>
              <a:rPr lang="en-US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Used to see whether experimental manipulations lead to differences in performance on an outcome (</a:t>
            </a:r>
            <a:r>
              <a:rPr lang="en-US" sz="2400" dirty="0" err="1"/>
              <a:t>DV</a:t>
            </a:r>
            <a:r>
              <a:rPr lang="en-US" sz="2400" dirty="0"/>
              <a:t>).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By manipulating a predictor variable can we cause (and therefore predict) a change in </a:t>
            </a:r>
            <a:r>
              <a:rPr lang="en-US" sz="2000" dirty="0" err="1"/>
              <a:t>behaviour</a:t>
            </a:r>
            <a:r>
              <a:rPr lang="en-US" sz="20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Asking the same question, but in experiments we systematically manipulate the predictor, in regression we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BE157C-2932-4189-A59B-84AD87C68A5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Theory of ANOVA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6923087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calculate how much variability there is between scores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Total sum of squares (SS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then calculate how much of this variability can be explained by the model we fit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How much variability is due to the experimental manipulation, model sum of squares (</a:t>
            </a:r>
            <a:r>
              <a:rPr lang="en-US" sz="2000" dirty="0" err="1" smtClean="0"/>
              <a:t>SS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)...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… and how much cannot be explained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How much variability is due to individual differences in performance, residual sum of squares (</a:t>
            </a:r>
            <a:r>
              <a:rPr lang="en-US" sz="2000" dirty="0" err="1" smtClean="0"/>
              <a:t>SS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A7A2073-4872-44AD-BD2C-46D5838DA2BA}" type="slidenum">
              <a:rPr lang="en-US"/>
              <a:pPr/>
              <a:t>13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633412"/>
          </a:xfrm>
        </p:spPr>
        <p:txBody>
          <a:bodyPr>
            <a:normAutofit fontScale="90000"/>
          </a:bodyPr>
          <a:lstStyle/>
          <a:p>
            <a:r>
              <a:rPr lang="en-GB" sz="4000"/>
              <a:t>Rationale to Experiments</a:t>
            </a:r>
            <a:endParaRPr lang="en-US" sz="40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292600"/>
            <a:ext cx="6923087" cy="1684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Variance created by our manipulation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Removal of brain (systematic variance)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Variance created by unknown factors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</a:t>
            </a:r>
            <a:r>
              <a:rPr lang="en-US" sz="2000" dirty="0" smtClean="0"/>
              <a:t>differences </a:t>
            </a:r>
            <a:r>
              <a:rPr lang="en-US" sz="2000" dirty="0"/>
              <a:t>in ability (unsystematic variance)</a:t>
            </a:r>
          </a:p>
        </p:txBody>
      </p:sp>
      <p:pic>
        <p:nvPicPr>
          <p:cNvPr id="69636" name="Picture 4" descr="explodinghe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1428750" cy="2000250"/>
          </a:xfrm>
          <a:prstGeom prst="rect">
            <a:avLst/>
          </a:prstGeom>
          <a:noFill/>
        </p:spPr>
      </p:pic>
      <p:pic>
        <p:nvPicPr>
          <p:cNvPr id="69637" name="Picture 5" descr="explodinghea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0" y="1371600"/>
            <a:ext cx="1428750" cy="2000250"/>
          </a:xfrm>
          <a:prstGeom prst="rect">
            <a:avLst/>
          </a:prstGeom>
          <a:noFill/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684588" y="2805113"/>
            <a:ext cx="2360612" cy="120015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Lecturing Skills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 rot="2475051">
            <a:off x="2846388" y="1876425"/>
            <a:ext cx="1547812" cy="544513"/>
          </a:xfrm>
          <a:prstGeom prst="curvedDownArrow">
            <a:avLst>
              <a:gd name="adj1" fmla="val 56851"/>
              <a:gd name="adj2" fmla="val 1137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 rot="19124949" flipH="1">
            <a:off x="5240338" y="1909763"/>
            <a:ext cx="1547812" cy="544512"/>
          </a:xfrm>
          <a:prstGeom prst="curvedDownArrow">
            <a:avLst>
              <a:gd name="adj1" fmla="val 56851"/>
              <a:gd name="adj2" fmla="val 11370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31938" y="3425825"/>
            <a:ext cx="1760537" cy="727075"/>
            <a:chOff x="780" y="2351"/>
            <a:chExt cx="1109" cy="45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80" y="2351"/>
              <a:ext cx="1109" cy="223"/>
              <a:chOff x="780" y="2351"/>
              <a:chExt cx="1109" cy="223"/>
            </a:xfrm>
          </p:grpSpPr>
          <p:sp>
            <p:nvSpPr>
              <p:cNvPr id="69643" name="AutoShape 11"/>
              <p:cNvSpPr>
                <a:spLocks noChangeArrowheads="1"/>
              </p:cNvSpPr>
              <p:nvPr/>
            </p:nvSpPr>
            <p:spPr bwMode="auto">
              <a:xfrm>
                <a:off x="780" y="2351"/>
                <a:ext cx="242" cy="223"/>
              </a:xfrm>
              <a:prstGeom prst="smileyFace">
                <a:avLst>
                  <a:gd name="adj" fmla="val 4653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44" name="AutoShape 12"/>
              <p:cNvSpPr>
                <a:spLocks noChangeArrowheads="1"/>
              </p:cNvSpPr>
              <p:nvPr/>
            </p:nvSpPr>
            <p:spPr bwMode="auto">
              <a:xfrm>
                <a:off x="1069" y="2351"/>
                <a:ext cx="242" cy="223"/>
              </a:xfrm>
              <a:prstGeom prst="smileyFace">
                <a:avLst>
                  <a:gd name="adj" fmla="val -227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45" name="AutoShape 13"/>
              <p:cNvSpPr>
                <a:spLocks noChangeArrowheads="1"/>
              </p:cNvSpPr>
              <p:nvPr/>
            </p:nvSpPr>
            <p:spPr bwMode="auto">
              <a:xfrm>
                <a:off x="1358" y="2351"/>
                <a:ext cx="242" cy="223"/>
              </a:xfrm>
              <a:prstGeom prst="smileyFace">
                <a:avLst>
                  <a:gd name="adj" fmla="val -4653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46" name="AutoShape 14"/>
              <p:cNvSpPr>
                <a:spLocks noChangeArrowheads="1"/>
              </p:cNvSpPr>
              <p:nvPr/>
            </p:nvSpPr>
            <p:spPr bwMode="auto">
              <a:xfrm>
                <a:off x="1647" y="2351"/>
                <a:ext cx="242" cy="223"/>
              </a:xfrm>
              <a:prstGeom prst="smileyFace">
                <a:avLst>
                  <a:gd name="adj" fmla="val 4653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912" y="2586"/>
              <a:ext cx="846" cy="223"/>
              <a:chOff x="913" y="2586"/>
              <a:chExt cx="846" cy="223"/>
            </a:xfrm>
          </p:grpSpPr>
          <p:sp>
            <p:nvSpPr>
              <p:cNvPr id="69648" name="AutoShape 16"/>
              <p:cNvSpPr>
                <a:spLocks noChangeArrowheads="1"/>
              </p:cNvSpPr>
              <p:nvPr/>
            </p:nvSpPr>
            <p:spPr bwMode="auto">
              <a:xfrm>
                <a:off x="913" y="2586"/>
                <a:ext cx="242" cy="223"/>
              </a:xfrm>
              <a:prstGeom prst="smileyFace">
                <a:avLst>
                  <a:gd name="adj" fmla="val -4653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49" name="AutoShape 17"/>
              <p:cNvSpPr>
                <a:spLocks noChangeArrowheads="1"/>
              </p:cNvSpPr>
              <p:nvPr/>
            </p:nvSpPr>
            <p:spPr bwMode="auto">
              <a:xfrm>
                <a:off x="1215" y="2586"/>
                <a:ext cx="242" cy="223"/>
              </a:xfrm>
              <a:prstGeom prst="smileyFace">
                <a:avLst>
                  <a:gd name="adj" fmla="val 112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50" name="AutoShape 18"/>
              <p:cNvSpPr>
                <a:spLocks noChangeArrowheads="1"/>
              </p:cNvSpPr>
              <p:nvPr/>
            </p:nvSpPr>
            <p:spPr bwMode="auto">
              <a:xfrm>
                <a:off x="1517" y="2586"/>
                <a:ext cx="242" cy="223"/>
              </a:xfrm>
              <a:prstGeom prst="smileyFace">
                <a:avLst>
                  <a:gd name="adj" fmla="val 4653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403975" y="3416300"/>
            <a:ext cx="1760538" cy="727075"/>
            <a:chOff x="3858" y="2103"/>
            <a:chExt cx="1109" cy="458"/>
          </a:xfrm>
        </p:grpSpPr>
        <p:sp>
          <p:nvSpPr>
            <p:cNvPr id="69652" name="AutoShape 20"/>
            <p:cNvSpPr>
              <a:spLocks noChangeArrowheads="1"/>
            </p:cNvSpPr>
            <p:nvPr/>
          </p:nvSpPr>
          <p:spPr bwMode="auto">
            <a:xfrm>
              <a:off x="3858" y="2103"/>
              <a:ext cx="242" cy="223"/>
            </a:xfrm>
            <a:prstGeom prst="smileyFace">
              <a:avLst>
                <a:gd name="adj" fmla="val 4653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4147" y="2103"/>
              <a:ext cx="242" cy="223"/>
            </a:xfrm>
            <a:prstGeom prst="smileyFace">
              <a:avLst>
                <a:gd name="adj" fmla="val -4653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4" name="AutoShape 22"/>
            <p:cNvSpPr>
              <a:spLocks noChangeArrowheads="1"/>
            </p:cNvSpPr>
            <p:nvPr/>
          </p:nvSpPr>
          <p:spPr bwMode="auto">
            <a:xfrm>
              <a:off x="4436" y="2103"/>
              <a:ext cx="242" cy="223"/>
            </a:xfrm>
            <a:prstGeom prst="smileyFace">
              <a:avLst>
                <a:gd name="adj" fmla="val -67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5" name="AutoShape 23"/>
            <p:cNvSpPr>
              <a:spLocks noChangeArrowheads="1"/>
            </p:cNvSpPr>
            <p:nvPr/>
          </p:nvSpPr>
          <p:spPr bwMode="auto">
            <a:xfrm>
              <a:off x="4725" y="2103"/>
              <a:ext cx="242" cy="223"/>
            </a:xfrm>
            <a:prstGeom prst="smileyFace">
              <a:avLst>
                <a:gd name="adj" fmla="val 4653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3990" y="2338"/>
              <a:ext cx="242" cy="223"/>
            </a:xfrm>
            <a:prstGeom prst="smileyFace">
              <a:avLst>
                <a:gd name="adj" fmla="val -4653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7" name="AutoShape 25"/>
            <p:cNvSpPr>
              <a:spLocks noChangeArrowheads="1"/>
            </p:cNvSpPr>
            <p:nvPr/>
          </p:nvSpPr>
          <p:spPr bwMode="auto">
            <a:xfrm>
              <a:off x="4292" y="2338"/>
              <a:ext cx="242" cy="223"/>
            </a:xfrm>
            <a:prstGeom prst="smileyFace">
              <a:avLst>
                <a:gd name="adj" fmla="val 4653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58" name="AutoShape 26"/>
            <p:cNvSpPr>
              <a:spLocks noChangeArrowheads="1"/>
            </p:cNvSpPr>
            <p:nvPr/>
          </p:nvSpPr>
          <p:spPr bwMode="auto">
            <a:xfrm>
              <a:off x="4594" y="2338"/>
              <a:ext cx="242" cy="223"/>
            </a:xfrm>
            <a:prstGeom prst="smileyFace">
              <a:avLst>
                <a:gd name="adj" fmla="val 4653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1781175" y="992188"/>
            <a:ext cx="1357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Group 1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6565900" y="1023938"/>
            <a:ext cx="1357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Group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8" grpId="0" animBg="1" autoUpdateAnimBg="0"/>
      <p:bldP spid="69639" grpId="0" animBg="1"/>
      <p:bldP spid="69640" grpId="0" animBg="1"/>
      <p:bldP spid="69659" grpId="0" autoUpdateAnimBg="0"/>
      <p:bldP spid="696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SEM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31623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 rot="5400000">
            <a:off x="1857375" y="2938463"/>
            <a:ext cx="752475" cy="457200"/>
          </a:xfrm>
          <a:prstGeom prst="notchedRightArrow">
            <a:avLst>
              <a:gd name="adj1" fmla="val 50000"/>
              <a:gd name="adj2" fmla="val 60004"/>
            </a:avLst>
          </a:prstGeom>
          <a:solidFill>
            <a:srgbClr val="FF3300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75656" y="260648"/>
            <a:ext cx="3822700" cy="3117850"/>
            <a:chOff x="1641" y="267"/>
            <a:chExt cx="2408" cy="196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641" y="267"/>
              <a:ext cx="2408" cy="1876"/>
              <a:chOff x="1409" y="267"/>
              <a:chExt cx="2408" cy="1876"/>
            </a:xfrm>
          </p:grpSpPr>
          <p:sp>
            <p:nvSpPr>
              <p:cNvPr id="76808" name="Line 8"/>
              <p:cNvSpPr>
                <a:spLocks noChangeShapeType="1"/>
              </p:cNvSpPr>
              <p:nvPr/>
            </p:nvSpPr>
            <p:spPr bwMode="auto">
              <a:xfrm>
                <a:off x="2585" y="1008"/>
                <a:ext cx="0" cy="31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09" name="Text Box 9"/>
              <p:cNvSpPr txBox="1">
                <a:spLocks noChangeArrowheads="1"/>
              </p:cNvSpPr>
              <p:nvPr/>
            </p:nvSpPr>
            <p:spPr bwMode="auto">
              <a:xfrm>
                <a:off x="2339" y="280"/>
                <a:ext cx="38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  <a:sym typeface="Symbol" pitchFamily="18" charset="2"/>
                  </a:rPr>
                  <a:t></a:t>
                </a:r>
                <a:r>
                  <a:rPr lang="en-US" sz="1200" i="1">
                    <a:solidFill>
                      <a:schemeClr val="bg1"/>
                    </a:solidFill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</a:rPr>
                  <a:t>= 10</a:t>
                </a:r>
                <a:endParaRPr lang="en-US" sz="12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76810" name="Oval 10"/>
              <p:cNvSpPr>
                <a:spLocks noChangeArrowheads="1"/>
              </p:cNvSpPr>
              <p:nvPr/>
            </p:nvSpPr>
            <p:spPr bwMode="auto">
              <a:xfrm>
                <a:off x="2397" y="1316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1" name="AutoShape 11"/>
              <p:cNvSpPr>
                <a:spLocks noChangeArrowheads="1"/>
              </p:cNvSpPr>
              <p:nvPr/>
            </p:nvSpPr>
            <p:spPr bwMode="auto">
              <a:xfrm>
                <a:off x="2421" y="1381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2" name="AutoShape 12"/>
              <p:cNvSpPr>
                <a:spLocks noChangeArrowheads="1"/>
              </p:cNvSpPr>
              <p:nvPr/>
            </p:nvSpPr>
            <p:spPr bwMode="auto">
              <a:xfrm>
                <a:off x="2568" y="1342"/>
                <a:ext cx="112" cy="120"/>
              </a:xfrm>
              <a:prstGeom prst="smileyFace">
                <a:avLst>
                  <a:gd name="adj" fmla="val 1208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3" name="AutoShape 13"/>
              <p:cNvSpPr>
                <a:spLocks noChangeArrowheads="1"/>
              </p:cNvSpPr>
              <p:nvPr/>
            </p:nvSpPr>
            <p:spPr bwMode="auto">
              <a:xfrm>
                <a:off x="2517" y="1477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4" name="AutoShape 14"/>
              <p:cNvSpPr>
                <a:spLocks noChangeArrowheads="1"/>
              </p:cNvSpPr>
              <p:nvPr/>
            </p:nvSpPr>
            <p:spPr bwMode="auto">
              <a:xfrm>
                <a:off x="2658" y="1459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5" name="Text Box 15"/>
              <p:cNvSpPr txBox="1">
                <a:spLocks noChangeArrowheads="1"/>
              </p:cNvSpPr>
              <p:nvPr/>
            </p:nvSpPr>
            <p:spPr bwMode="auto">
              <a:xfrm>
                <a:off x="2393" y="1605"/>
                <a:ext cx="379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8</a:t>
                </a:r>
              </a:p>
            </p:txBody>
          </p:sp>
          <p:sp>
            <p:nvSpPr>
              <p:cNvPr id="76816" name="Oval 16"/>
              <p:cNvSpPr>
                <a:spLocks noChangeArrowheads="1"/>
              </p:cNvSpPr>
              <p:nvPr/>
            </p:nvSpPr>
            <p:spPr bwMode="auto">
              <a:xfrm>
                <a:off x="2883" y="1172"/>
                <a:ext cx="420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7" name="AutoShape 17"/>
              <p:cNvSpPr>
                <a:spLocks noChangeArrowheads="1"/>
              </p:cNvSpPr>
              <p:nvPr/>
            </p:nvSpPr>
            <p:spPr bwMode="auto">
              <a:xfrm>
                <a:off x="2907" y="123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8" name="AutoShape 18"/>
              <p:cNvSpPr>
                <a:spLocks noChangeArrowheads="1"/>
              </p:cNvSpPr>
              <p:nvPr/>
            </p:nvSpPr>
            <p:spPr bwMode="auto">
              <a:xfrm>
                <a:off x="3055" y="1198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19" name="AutoShape 19"/>
              <p:cNvSpPr>
                <a:spLocks noChangeArrowheads="1"/>
              </p:cNvSpPr>
              <p:nvPr/>
            </p:nvSpPr>
            <p:spPr bwMode="auto">
              <a:xfrm>
                <a:off x="3003" y="1333"/>
                <a:ext cx="113" cy="120"/>
              </a:xfrm>
              <a:prstGeom prst="smileyFace">
                <a:avLst>
                  <a:gd name="adj" fmla="val 4653"/>
                </a:avLst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20" name="AutoShape 20"/>
              <p:cNvSpPr>
                <a:spLocks noChangeArrowheads="1"/>
              </p:cNvSpPr>
              <p:nvPr/>
            </p:nvSpPr>
            <p:spPr bwMode="auto">
              <a:xfrm>
                <a:off x="3145" y="1315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21" name="Text Box 21"/>
              <p:cNvSpPr txBox="1">
                <a:spLocks noChangeArrowheads="1"/>
              </p:cNvSpPr>
              <p:nvPr/>
            </p:nvSpPr>
            <p:spPr bwMode="auto">
              <a:xfrm>
                <a:off x="2879" y="1461"/>
                <a:ext cx="428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10</a:t>
                </a:r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3300" y="752"/>
                <a:ext cx="423" cy="471"/>
                <a:chOff x="3300" y="752"/>
                <a:chExt cx="423" cy="471"/>
              </a:xfrm>
            </p:grpSpPr>
            <p:sp>
              <p:nvSpPr>
                <p:cNvPr id="76823" name="Oval 23"/>
                <p:cNvSpPr>
                  <a:spLocks noChangeArrowheads="1"/>
                </p:cNvSpPr>
                <p:nvPr/>
              </p:nvSpPr>
              <p:spPr bwMode="auto">
                <a:xfrm>
                  <a:off x="3304" y="752"/>
                  <a:ext cx="419" cy="311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824" name="AutoShape 24"/>
                <p:cNvSpPr>
                  <a:spLocks noChangeArrowheads="1"/>
                </p:cNvSpPr>
                <p:nvPr/>
              </p:nvSpPr>
              <p:spPr bwMode="auto">
                <a:xfrm>
                  <a:off x="3328" y="817"/>
                  <a:ext cx="112" cy="120"/>
                </a:xfrm>
                <a:prstGeom prst="smileyFace">
                  <a:avLst>
                    <a:gd name="adj" fmla="val -125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825" name="AutoShape 25"/>
                <p:cNvSpPr>
                  <a:spLocks noChangeArrowheads="1"/>
                </p:cNvSpPr>
                <p:nvPr/>
              </p:nvSpPr>
              <p:spPr bwMode="auto">
                <a:xfrm>
                  <a:off x="3475" y="778"/>
                  <a:ext cx="112" cy="120"/>
                </a:xfrm>
                <a:prstGeom prst="smileyFace">
                  <a:avLst>
                    <a:gd name="adj" fmla="val -792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826" name="AutoShape 26"/>
                <p:cNvSpPr>
                  <a:spLocks noChangeArrowheads="1"/>
                </p:cNvSpPr>
                <p:nvPr/>
              </p:nvSpPr>
              <p:spPr bwMode="auto">
                <a:xfrm>
                  <a:off x="3424" y="913"/>
                  <a:ext cx="112" cy="12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827" name="AutoShape 27"/>
                <p:cNvSpPr>
                  <a:spLocks noChangeArrowheads="1"/>
                </p:cNvSpPr>
                <p:nvPr/>
              </p:nvSpPr>
              <p:spPr bwMode="auto">
                <a:xfrm>
                  <a:off x="3565" y="895"/>
                  <a:ext cx="112" cy="12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8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300" y="1041"/>
                  <a:ext cx="379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pPr algn="ctr" eaLnBrk="0" hangingPunct="0"/>
                  <a:r>
                    <a:rPr lang="en-US" sz="1200" i="1">
                      <a:solidFill>
                        <a:schemeClr val="bg1"/>
                      </a:solidFill>
                    </a:rPr>
                    <a:t>M = 9</a:t>
                  </a:r>
                </a:p>
              </p:txBody>
            </p:sp>
          </p:grpSp>
          <p:sp>
            <p:nvSpPr>
              <p:cNvPr id="76829" name="Oval 29"/>
              <p:cNvSpPr>
                <a:spLocks noChangeArrowheads="1"/>
              </p:cNvSpPr>
              <p:nvPr/>
            </p:nvSpPr>
            <p:spPr bwMode="auto">
              <a:xfrm>
                <a:off x="2775" y="1676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0" name="AutoShape 30"/>
              <p:cNvSpPr>
                <a:spLocks noChangeArrowheads="1"/>
              </p:cNvSpPr>
              <p:nvPr/>
            </p:nvSpPr>
            <p:spPr bwMode="auto">
              <a:xfrm>
                <a:off x="2799" y="1741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1" name="AutoShape 31"/>
              <p:cNvSpPr>
                <a:spLocks noChangeArrowheads="1"/>
              </p:cNvSpPr>
              <p:nvPr/>
            </p:nvSpPr>
            <p:spPr bwMode="auto">
              <a:xfrm>
                <a:off x="2946" y="1702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2" name="AutoShape 32"/>
              <p:cNvSpPr>
                <a:spLocks noChangeArrowheads="1"/>
              </p:cNvSpPr>
              <p:nvPr/>
            </p:nvSpPr>
            <p:spPr bwMode="auto">
              <a:xfrm>
                <a:off x="2895" y="183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3" name="AutoShape 33"/>
              <p:cNvSpPr>
                <a:spLocks noChangeArrowheads="1"/>
              </p:cNvSpPr>
              <p:nvPr/>
            </p:nvSpPr>
            <p:spPr bwMode="auto">
              <a:xfrm>
                <a:off x="3036" y="1819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4" name="Text Box 34"/>
              <p:cNvSpPr txBox="1">
                <a:spLocks noChangeArrowheads="1"/>
              </p:cNvSpPr>
              <p:nvPr/>
            </p:nvSpPr>
            <p:spPr bwMode="auto">
              <a:xfrm>
                <a:off x="2771" y="1965"/>
                <a:ext cx="41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11</a:t>
                </a:r>
              </a:p>
            </p:txBody>
          </p:sp>
          <p:sp>
            <p:nvSpPr>
              <p:cNvPr id="76835" name="Oval 35"/>
              <p:cNvSpPr>
                <a:spLocks noChangeArrowheads="1"/>
              </p:cNvSpPr>
              <p:nvPr/>
            </p:nvSpPr>
            <p:spPr bwMode="auto">
              <a:xfrm>
                <a:off x="3394" y="1316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6" name="AutoShape 36"/>
              <p:cNvSpPr>
                <a:spLocks noChangeArrowheads="1"/>
              </p:cNvSpPr>
              <p:nvPr/>
            </p:nvSpPr>
            <p:spPr bwMode="auto">
              <a:xfrm>
                <a:off x="3418" y="1381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7" name="AutoShape 37"/>
              <p:cNvSpPr>
                <a:spLocks noChangeArrowheads="1"/>
              </p:cNvSpPr>
              <p:nvPr/>
            </p:nvSpPr>
            <p:spPr bwMode="auto">
              <a:xfrm>
                <a:off x="3565" y="1342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8" name="AutoShape 38"/>
              <p:cNvSpPr>
                <a:spLocks noChangeArrowheads="1"/>
              </p:cNvSpPr>
              <p:nvPr/>
            </p:nvSpPr>
            <p:spPr bwMode="auto">
              <a:xfrm>
                <a:off x="3514" y="1477"/>
                <a:ext cx="112" cy="120"/>
              </a:xfrm>
              <a:prstGeom prst="smileyFace">
                <a:avLst>
                  <a:gd name="adj" fmla="val 208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9" name="AutoShape 39"/>
              <p:cNvSpPr>
                <a:spLocks noChangeArrowheads="1"/>
              </p:cNvSpPr>
              <p:nvPr/>
            </p:nvSpPr>
            <p:spPr bwMode="auto">
              <a:xfrm>
                <a:off x="3655" y="1459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0" name="Text Box 40"/>
              <p:cNvSpPr txBox="1">
                <a:spLocks noChangeArrowheads="1"/>
              </p:cNvSpPr>
              <p:nvPr/>
            </p:nvSpPr>
            <p:spPr bwMode="auto">
              <a:xfrm>
                <a:off x="3390" y="1605"/>
                <a:ext cx="42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12</a:t>
                </a:r>
              </a:p>
            </p:txBody>
          </p:sp>
          <p:sp>
            <p:nvSpPr>
              <p:cNvPr id="76841" name="Line 41"/>
              <p:cNvSpPr>
                <a:spLocks noChangeShapeType="1"/>
              </p:cNvSpPr>
              <p:nvPr/>
            </p:nvSpPr>
            <p:spPr bwMode="auto">
              <a:xfrm>
                <a:off x="3131" y="825"/>
                <a:ext cx="171" cy="7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2" name="Line 42"/>
              <p:cNvSpPr>
                <a:spLocks noChangeShapeType="1"/>
              </p:cNvSpPr>
              <p:nvPr/>
            </p:nvSpPr>
            <p:spPr bwMode="auto">
              <a:xfrm>
                <a:off x="3044" y="897"/>
                <a:ext cx="462" cy="45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3" name="Line 43"/>
              <p:cNvSpPr>
                <a:spLocks noChangeShapeType="1"/>
              </p:cNvSpPr>
              <p:nvPr/>
            </p:nvSpPr>
            <p:spPr bwMode="auto">
              <a:xfrm>
                <a:off x="2903" y="957"/>
                <a:ext cx="121" cy="26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4" name="Line 44"/>
              <p:cNvSpPr>
                <a:spLocks noChangeShapeType="1"/>
              </p:cNvSpPr>
              <p:nvPr/>
            </p:nvSpPr>
            <p:spPr bwMode="auto">
              <a:xfrm>
                <a:off x="2783" y="978"/>
                <a:ext cx="145" cy="71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5" name="Oval 45"/>
              <p:cNvSpPr>
                <a:spLocks noChangeArrowheads="1"/>
              </p:cNvSpPr>
              <p:nvPr/>
            </p:nvSpPr>
            <p:spPr bwMode="auto">
              <a:xfrm>
                <a:off x="2031" y="1688"/>
                <a:ext cx="420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6" name="AutoShape 46"/>
              <p:cNvSpPr>
                <a:spLocks noChangeArrowheads="1"/>
              </p:cNvSpPr>
              <p:nvPr/>
            </p:nvSpPr>
            <p:spPr bwMode="auto">
              <a:xfrm>
                <a:off x="2055" y="1753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7" name="AutoShape 47"/>
              <p:cNvSpPr>
                <a:spLocks noChangeArrowheads="1"/>
              </p:cNvSpPr>
              <p:nvPr/>
            </p:nvSpPr>
            <p:spPr bwMode="auto">
              <a:xfrm>
                <a:off x="2203" y="1714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8" name="AutoShape 48"/>
              <p:cNvSpPr>
                <a:spLocks noChangeArrowheads="1"/>
              </p:cNvSpPr>
              <p:nvPr/>
            </p:nvSpPr>
            <p:spPr bwMode="auto">
              <a:xfrm>
                <a:off x="2151" y="1849"/>
                <a:ext cx="113" cy="120"/>
              </a:xfrm>
              <a:prstGeom prst="smileyFace">
                <a:avLst>
                  <a:gd name="adj" fmla="val -1458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49" name="AutoShape 49"/>
              <p:cNvSpPr>
                <a:spLocks noChangeArrowheads="1"/>
              </p:cNvSpPr>
              <p:nvPr/>
            </p:nvSpPr>
            <p:spPr bwMode="auto">
              <a:xfrm>
                <a:off x="2293" y="1831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0" name="Oval 50"/>
              <p:cNvSpPr>
                <a:spLocks noChangeArrowheads="1"/>
              </p:cNvSpPr>
              <p:nvPr/>
            </p:nvSpPr>
            <p:spPr bwMode="auto">
              <a:xfrm>
                <a:off x="1857" y="1172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1" name="AutoShape 51"/>
              <p:cNvSpPr>
                <a:spLocks noChangeArrowheads="1"/>
              </p:cNvSpPr>
              <p:nvPr/>
            </p:nvSpPr>
            <p:spPr bwMode="auto">
              <a:xfrm>
                <a:off x="1881" y="1237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2" name="AutoShape 52"/>
              <p:cNvSpPr>
                <a:spLocks noChangeArrowheads="1"/>
              </p:cNvSpPr>
              <p:nvPr/>
            </p:nvSpPr>
            <p:spPr bwMode="auto">
              <a:xfrm>
                <a:off x="2028" y="1198"/>
                <a:ext cx="112" cy="120"/>
              </a:xfrm>
              <a:prstGeom prst="smileyFace">
                <a:avLst>
                  <a:gd name="adj" fmla="val -2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3" name="AutoShape 53"/>
              <p:cNvSpPr>
                <a:spLocks noChangeArrowheads="1"/>
              </p:cNvSpPr>
              <p:nvPr/>
            </p:nvSpPr>
            <p:spPr bwMode="auto">
              <a:xfrm>
                <a:off x="1977" y="1333"/>
                <a:ext cx="112" cy="120"/>
              </a:xfrm>
              <a:prstGeom prst="smileyFace">
                <a:avLst>
                  <a:gd name="adj" fmla="val 18750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4" name="AutoShape 54"/>
              <p:cNvSpPr>
                <a:spLocks noChangeArrowheads="1"/>
              </p:cNvSpPr>
              <p:nvPr/>
            </p:nvSpPr>
            <p:spPr bwMode="auto">
              <a:xfrm>
                <a:off x="2118" y="1315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5" name="Text Box 55"/>
              <p:cNvSpPr txBox="1">
                <a:spLocks noChangeArrowheads="1"/>
              </p:cNvSpPr>
              <p:nvPr/>
            </p:nvSpPr>
            <p:spPr bwMode="auto">
              <a:xfrm>
                <a:off x="1853" y="1461"/>
                <a:ext cx="41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11</a:t>
                </a:r>
              </a:p>
            </p:txBody>
          </p:sp>
          <p:sp>
            <p:nvSpPr>
              <p:cNvPr id="76856" name="Line 56"/>
              <p:cNvSpPr>
                <a:spLocks noChangeShapeType="1"/>
              </p:cNvSpPr>
              <p:nvPr/>
            </p:nvSpPr>
            <p:spPr bwMode="auto">
              <a:xfrm flipH="1">
                <a:off x="2120" y="957"/>
                <a:ext cx="99" cy="24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7" name="Line 57"/>
              <p:cNvSpPr>
                <a:spLocks noChangeShapeType="1"/>
              </p:cNvSpPr>
              <p:nvPr/>
            </p:nvSpPr>
            <p:spPr bwMode="auto">
              <a:xfrm flipH="1">
                <a:off x="2240" y="984"/>
                <a:ext cx="171" cy="70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8" name="Oval 58"/>
              <p:cNvSpPr>
                <a:spLocks noChangeArrowheads="1"/>
              </p:cNvSpPr>
              <p:nvPr/>
            </p:nvSpPr>
            <p:spPr bwMode="auto">
              <a:xfrm>
                <a:off x="1413" y="1316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59" name="AutoShape 59"/>
              <p:cNvSpPr>
                <a:spLocks noChangeArrowheads="1"/>
              </p:cNvSpPr>
              <p:nvPr/>
            </p:nvSpPr>
            <p:spPr bwMode="auto">
              <a:xfrm>
                <a:off x="1437" y="1381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0" name="AutoShape 60"/>
              <p:cNvSpPr>
                <a:spLocks noChangeArrowheads="1"/>
              </p:cNvSpPr>
              <p:nvPr/>
            </p:nvSpPr>
            <p:spPr bwMode="auto">
              <a:xfrm>
                <a:off x="1584" y="1342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1" name="AutoShape 61"/>
              <p:cNvSpPr>
                <a:spLocks noChangeArrowheads="1"/>
              </p:cNvSpPr>
              <p:nvPr/>
            </p:nvSpPr>
            <p:spPr bwMode="auto">
              <a:xfrm>
                <a:off x="1533" y="147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2" name="AutoShape 62"/>
              <p:cNvSpPr>
                <a:spLocks noChangeArrowheads="1"/>
              </p:cNvSpPr>
              <p:nvPr/>
            </p:nvSpPr>
            <p:spPr bwMode="auto">
              <a:xfrm>
                <a:off x="1674" y="1459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3" name="Text Box 63"/>
              <p:cNvSpPr txBox="1">
                <a:spLocks noChangeArrowheads="1"/>
              </p:cNvSpPr>
              <p:nvPr/>
            </p:nvSpPr>
            <p:spPr bwMode="auto">
              <a:xfrm>
                <a:off x="1409" y="1605"/>
                <a:ext cx="38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9</a:t>
                </a:r>
              </a:p>
            </p:txBody>
          </p:sp>
          <p:sp>
            <p:nvSpPr>
              <p:cNvPr id="76864" name="Oval 64"/>
              <p:cNvSpPr>
                <a:spLocks noChangeArrowheads="1"/>
              </p:cNvSpPr>
              <p:nvPr/>
            </p:nvSpPr>
            <p:spPr bwMode="auto">
              <a:xfrm>
                <a:off x="1479" y="752"/>
                <a:ext cx="419" cy="31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5" name="AutoShape 65"/>
              <p:cNvSpPr>
                <a:spLocks noChangeArrowheads="1"/>
              </p:cNvSpPr>
              <p:nvPr/>
            </p:nvSpPr>
            <p:spPr bwMode="auto">
              <a:xfrm>
                <a:off x="1503" y="817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6" name="AutoShape 66"/>
              <p:cNvSpPr>
                <a:spLocks noChangeArrowheads="1"/>
              </p:cNvSpPr>
              <p:nvPr/>
            </p:nvSpPr>
            <p:spPr bwMode="auto">
              <a:xfrm>
                <a:off x="1650" y="778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7" name="AutoShape 67"/>
              <p:cNvSpPr>
                <a:spLocks noChangeArrowheads="1"/>
              </p:cNvSpPr>
              <p:nvPr/>
            </p:nvSpPr>
            <p:spPr bwMode="auto">
              <a:xfrm>
                <a:off x="1599" y="913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8" name="AutoShape 68"/>
              <p:cNvSpPr>
                <a:spLocks noChangeArrowheads="1"/>
              </p:cNvSpPr>
              <p:nvPr/>
            </p:nvSpPr>
            <p:spPr bwMode="auto">
              <a:xfrm>
                <a:off x="1740" y="895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69" name="Text Box 69"/>
              <p:cNvSpPr txBox="1">
                <a:spLocks noChangeArrowheads="1"/>
              </p:cNvSpPr>
              <p:nvPr/>
            </p:nvSpPr>
            <p:spPr bwMode="auto">
              <a:xfrm>
                <a:off x="1475" y="1041"/>
                <a:ext cx="42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en-US" sz="1200" i="1">
                    <a:solidFill>
                      <a:schemeClr val="bg1"/>
                    </a:solidFill>
                  </a:rPr>
                  <a:t>M = 10</a:t>
                </a:r>
              </a:p>
            </p:txBody>
          </p:sp>
          <p:sp>
            <p:nvSpPr>
              <p:cNvPr id="76870" name="Line 70"/>
              <p:cNvSpPr>
                <a:spLocks noChangeShapeType="1"/>
              </p:cNvSpPr>
              <p:nvPr/>
            </p:nvSpPr>
            <p:spPr bwMode="auto">
              <a:xfrm flipH="1">
                <a:off x="1838" y="798"/>
                <a:ext cx="147" cy="7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1" name="Line 71"/>
              <p:cNvSpPr>
                <a:spLocks noChangeShapeType="1"/>
              </p:cNvSpPr>
              <p:nvPr/>
            </p:nvSpPr>
            <p:spPr bwMode="auto">
              <a:xfrm flipH="1">
                <a:off x="1733" y="879"/>
                <a:ext cx="339" cy="50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38" y="267"/>
                <a:ext cx="840" cy="19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086867"/>
                  </a:avLst>
                </a:prstTxWarp>
              </a:bodyPr>
              <a:lstStyle/>
              <a:p>
                <a:pPr algn="ctr"/>
                <a:r>
                  <a:rPr lang="en-GB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Population</a:t>
                </a:r>
              </a:p>
            </p:txBody>
          </p:sp>
          <p:sp>
            <p:nvSpPr>
              <p:cNvPr id="76873" name="Oval 73"/>
              <p:cNvSpPr>
                <a:spLocks noChangeArrowheads="1"/>
              </p:cNvSpPr>
              <p:nvPr/>
            </p:nvSpPr>
            <p:spPr bwMode="auto">
              <a:xfrm>
                <a:off x="1958" y="432"/>
                <a:ext cx="1236" cy="5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4" name="AutoShape 74"/>
              <p:cNvSpPr>
                <a:spLocks noChangeArrowheads="1"/>
              </p:cNvSpPr>
              <p:nvPr/>
            </p:nvSpPr>
            <p:spPr bwMode="auto">
              <a:xfrm>
                <a:off x="2092" y="556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5" name="AutoShape 75"/>
              <p:cNvSpPr>
                <a:spLocks noChangeArrowheads="1"/>
              </p:cNvSpPr>
              <p:nvPr/>
            </p:nvSpPr>
            <p:spPr bwMode="auto">
              <a:xfrm>
                <a:off x="2359" y="487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6" name="AutoShape 76"/>
              <p:cNvSpPr>
                <a:spLocks noChangeArrowheads="1"/>
              </p:cNvSpPr>
              <p:nvPr/>
            </p:nvSpPr>
            <p:spPr bwMode="auto">
              <a:xfrm>
                <a:off x="2200" y="835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7" name="AutoShape 77"/>
              <p:cNvSpPr>
                <a:spLocks noChangeArrowheads="1"/>
              </p:cNvSpPr>
              <p:nvPr/>
            </p:nvSpPr>
            <p:spPr bwMode="auto">
              <a:xfrm>
                <a:off x="2437" y="751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8" name="AutoShape 78"/>
              <p:cNvSpPr>
                <a:spLocks noChangeArrowheads="1"/>
              </p:cNvSpPr>
              <p:nvPr/>
            </p:nvSpPr>
            <p:spPr bwMode="auto">
              <a:xfrm>
                <a:off x="2554" y="589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79" name="AutoShape 79"/>
              <p:cNvSpPr>
                <a:spLocks noChangeArrowheads="1"/>
              </p:cNvSpPr>
              <p:nvPr/>
            </p:nvSpPr>
            <p:spPr bwMode="auto">
              <a:xfrm>
                <a:off x="2080" y="772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0" name="AutoShape 80"/>
              <p:cNvSpPr>
                <a:spLocks noChangeArrowheads="1"/>
              </p:cNvSpPr>
              <p:nvPr/>
            </p:nvSpPr>
            <p:spPr bwMode="auto">
              <a:xfrm>
                <a:off x="1984" y="667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1" name="AutoShape 81"/>
              <p:cNvSpPr>
                <a:spLocks noChangeArrowheads="1"/>
              </p:cNvSpPr>
              <p:nvPr/>
            </p:nvSpPr>
            <p:spPr bwMode="auto">
              <a:xfrm>
                <a:off x="2221" y="505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2" name="AutoShape 82"/>
              <p:cNvSpPr>
                <a:spLocks noChangeArrowheads="1"/>
              </p:cNvSpPr>
              <p:nvPr/>
            </p:nvSpPr>
            <p:spPr bwMode="auto">
              <a:xfrm>
                <a:off x="2848" y="720"/>
                <a:ext cx="112" cy="121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3" name="AutoShape 83"/>
              <p:cNvSpPr>
                <a:spLocks noChangeArrowheads="1"/>
              </p:cNvSpPr>
              <p:nvPr/>
            </p:nvSpPr>
            <p:spPr bwMode="auto">
              <a:xfrm>
                <a:off x="2359" y="87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4" name="AutoShape 84"/>
              <p:cNvSpPr>
                <a:spLocks noChangeArrowheads="1"/>
              </p:cNvSpPr>
              <p:nvPr/>
            </p:nvSpPr>
            <p:spPr bwMode="auto">
              <a:xfrm>
                <a:off x="2296" y="618"/>
                <a:ext cx="112" cy="121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5" name="AutoShape 85"/>
              <p:cNvSpPr>
                <a:spLocks noChangeArrowheads="1"/>
              </p:cNvSpPr>
              <p:nvPr/>
            </p:nvSpPr>
            <p:spPr bwMode="auto">
              <a:xfrm>
                <a:off x="2302" y="754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6" name="AutoShape 86"/>
              <p:cNvSpPr>
                <a:spLocks noChangeArrowheads="1"/>
              </p:cNvSpPr>
              <p:nvPr/>
            </p:nvSpPr>
            <p:spPr bwMode="auto">
              <a:xfrm>
                <a:off x="2431" y="610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7" name="AutoShape 87"/>
              <p:cNvSpPr>
                <a:spLocks noChangeArrowheads="1"/>
              </p:cNvSpPr>
              <p:nvPr/>
            </p:nvSpPr>
            <p:spPr bwMode="auto">
              <a:xfrm>
                <a:off x="2676" y="666"/>
                <a:ext cx="112" cy="121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8" name="AutoShape 88"/>
              <p:cNvSpPr>
                <a:spLocks noChangeArrowheads="1"/>
              </p:cNvSpPr>
              <p:nvPr/>
            </p:nvSpPr>
            <p:spPr bwMode="auto">
              <a:xfrm>
                <a:off x="2491" y="45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89" name="AutoShape 89"/>
              <p:cNvSpPr>
                <a:spLocks noChangeArrowheads="1"/>
              </p:cNvSpPr>
              <p:nvPr/>
            </p:nvSpPr>
            <p:spPr bwMode="auto">
              <a:xfrm>
                <a:off x="2794" y="601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0" name="AutoShape 90"/>
              <p:cNvSpPr>
                <a:spLocks noChangeArrowheads="1"/>
              </p:cNvSpPr>
              <p:nvPr/>
            </p:nvSpPr>
            <p:spPr bwMode="auto">
              <a:xfrm>
                <a:off x="2497" y="889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1" name="AutoShape 91"/>
              <p:cNvSpPr>
                <a:spLocks noChangeArrowheads="1"/>
              </p:cNvSpPr>
              <p:nvPr/>
            </p:nvSpPr>
            <p:spPr bwMode="auto">
              <a:xfrm>
                <a:off x="2626" y="462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2" name="AutoShape 92"/>
              <p:cNvSpPr>
                <a:spLocks noChangeArrowheads="1"/>
              </p:cNvSpPr>
              <p:nvPr/>
            </p:nvSpPr>
            <p:spPr bwMode="auto">
              <a:xfrm>
                <a:off x="2571" y="751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3" name="AutoShape 93"/>
              <p:cNvSpPr>
                <a:spLocks noChangeArrowheads="1"/>
              </p:cNvSpPr>
              <p:nvPr/>
            </p:nvSpPr>
            <p:spPr bwMode="auto">
              <a:xfrm>
                <a:off x="2632" y="883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4" name="AutoShape 94"/>
              <p:cNvSpPr>
                <a:spLocks noChangeArrowheads="1"/>
              </p:cNvSpPr>
              <p:nvPr/>
            </p:nvSpPr>
            <p:spPr bwMode="auto">
              <a:xfrm>
                <a:off x="2761" y="472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5" name="AutoShape 95"/>
              <p:cNvSpPr>
                <a:spLocks noChangeArrowheads="1"/>
              </p:cNvSpPr>
              <p:nvPr/>
            </p:nvSpPr>
            <p:spPr bwMode="auto">
              <a:xfrm>
                <a:off x="2728" y="790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6" name="AutoShape 96"/>
              <p:cNvSpPr>
                <a:spLocks noChangeArrowheads="1"/>
              </p:cNvSpPr>
              <p:nvPr/>
            </p:nvSpPr>
            <p:spPr bwMode="auto">
              <a:xfrm>
                <a:off x="2176" y="667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7" name="AutoShape 97"/>
              <p:cNvSpPr>
                <a:spLocks noChangeArrowheads="1"/>
              </p:cNvSpPr>
              <p:nvPr/>
            </p:nvSpPr>
            <p:spPr bwMode="auto">
              <a:xfrm>
                <a:off x="2839" y="850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8" name="AutoShape 98"/>
              <p:cNvSpPr>
                <a:spLocks noChangeArrowheads="1"/>
              </p:cNvSpPr>
              <p:nvPr/>
            </p:nvSpPr>
            <p:spPr bwMode="auto">
              <a:xfrm>
                <a:off x="2893" y="514"/>
                <a:ext cx="112" cy="120"/>
              </a:xfrm>
              <a:prstGeom prst="smileyFace">
                <a:avLst>
                  <a:gd name="adj" fmla="val -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99" name="AutoShape 99"/>
              <p:cNvSpPr>
                <a:spLocks noChangeArrowheads="1"/>
              </p:cNvSpPr>
              <p:nvPr/>
            </p:nvSpPr>
            <p:spPr bwMode="auto">
              <a:xfrm>
                <a:off x="3064" y="655"/>
                <a:ext cx="112" cy="120"/>
              </a:xfrm>
              <a:prstGeom prst="smileyFace">
                <a:avLst>
                  <a:gd name="adj" fmla="val -125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900" name="AutoShape 100"/>
              <p:cNvSpPr>
                <a:spLocks noChangeArrowheads="1"/>
              </p:cNvSpPr>
              <p:nvPr/>
            </p:nvSpPr>
            <p:spPr bwMode="auto">
              <a:xfrm>
                <a:off x="2941" y="634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901" name="AutoShape 101"/>
              <p:cNvSpPr>
                <a:spLocks noChangeArrowheads="1"/>
              </p:cNvSpPr>
              <p:nvPr/>
            </p:nvSpPr>
            <p:spPr bwMode="auto">
              <a:xfrm>
                <a:off x="2980" y="766"/>
                <a:ext cx="112" cy="120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6902" name="Text Box 102"/>
            <p:cNvSpPr txBox="1">
              <a:spLocks noChangeArrowheads="1"/>
            </p:cNvSpPr>
            <p:nvPr/>
          </p:nvSpPr>
          <p:spPr bwMode="auto">
            <a:xfrm>
              <a:off x="2259" y="2045"/>
              <a:ext cx="42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en-US" sz="1200" i="1">
                  <a:solidFill>
                    <a:schemeClr val="bg1"/>
                  </a:solidFill>
                </a:rPr>
                <a:t>M = 10</a:t>
              </a:r>
            </a:p>
          </p:txBody>
        </p:sp>
      </p:grpSp>
      <p:graphicFrame>
        <p:nvGraphicFramePr>
          <p:cNvPr id="76903" name="Object 103"/>
          <p:cNvGraphicFramePr>
            <a:graphicFrameLocks noChangeAspect="1"/>
          </p:cNvGraphicFramePr>
          <p:nvPr/>
        </p:nvGraphicFramePr>
        <p:xfrm>
          <a:off x="5097463" y="646113"/>
          <a:ext cx="3716337" cy="2479675"/>
        </p:xfrm>
        <a:graphic>
          <a:graphicData uri="http://schemas.openxmlformats.org/presentationml/2006/ole">
            <p:oleObj spid="_x0000_s2089" name="Chart" r:id="rId4" imgW="6096000" imgH="4067243" progId="MSGraph.Chart.8">
              <p:embed followColorScheme="full"/>
            </p:oleObj>
          </a:graphicData>
        </a:graphic>
      </p:graphicFrame>
      <p:graphicFrame>
        <p:nvGraphicFramePr>
          <p:cNvPr id="76904" name="Object 104"/>
          <p:cNvGraphicFramePr>
            <a:graphicFrameLocks noChangeAspect="1"/>
          </p:cNvGraphicFramePr>
          <p:nvPr/>
        </p:nvGraphicFramePr>
        <p:xfrm>
          <a:off x="5046663" y="3719513"/>
          <a:ext cx="3716337" cy="2479675"/>
        </p:xfrm>
        <a:graphic>
          <a:graphicData uri="http://schemas.openxmlformats.org/presentationml/2006/ole">
            <p:oleObj spid="_x0000_s2090" name="Chart" r:id="rId5" imgW="6096000" imgH="4067243" progId="MSGraph.Chart.8">
              <p:embed followColorScheme="full"/>
            </p:oleObj>
          </a:graphicData>
        </a:graphic>
      </p:graphicFrame>
      <p:sp>
        <p:nvSpPr>
          <p:cNvPr id="76905" name="WordArt 105"/>
          <p:cNvSpPr>
            <a:spLocks noChangeArrowheads="1" noChangeShapeType="1" noTextEdit="1"/>
          </p:cNvSpPr>
          <p:nvPr/>
        </p:nvSpPr>
        <p:spPr bwMode="auto">
          <a:xfrm>
            <a:off x="6018213" y="282575"/>
            <a:ext cx="2085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 Experiment</a:t>
            </a:r>
          </a:p>
        </p:txBody>
      </p:sp>
      <p:sp>
        <p:nvSpPr>
          <p:cNvPr id="76906" name="WordArt 106"/>
          <p:cNvSpPr>
            <a:spLocks noChangeArrowheads="1" noChangeShapeType="1" noTextEdit="1"/>
          </p:cNvSpPr>
          <p:nvPr/>
        </p:nvSpPr>
        <p:spPr bwMode="auto">
          <a:xfrm>
            <a:off x="5916613" y="3521075"/>
            <a:ext cx="2085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OleChart spid="76903" grpId="0"/>
      <p:bldOleChart spid="76904" grpId="0"/>
      <p:bldP spid="76905" grpId="0" animBg="1"/>
      <p:bldP spid="769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3BB34EB-64D4-4D5B-A8E9-BD356BA9AE36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Theory of ANOVA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6923087" cy="4349750"/>
          </a:xfrm>
        </p:spPr>
        <p:txBody>
          <a:bodyPr/>
          <a:lstStyle/>
          <a:p>
            <a:r>
              <a:rPr lang="en-US" sz="2800" dirty="0"/>
              <a:t>We compare the amount of variability explained by the </a:t>
            </a:r>
            <a:r>
              <a:rPr lang="en-US" sz="2800" dirty="0" smtClean="0"/>
              <a:t>model </a:t>
            </a:r>
            <a:r>
              <a:rPr lang="en-US" sz="2800" dirty="0"/>
              <a:t>(experiment), to the error in the model (individual differences)</a:t>
            </a:r>
          </a:p>
          <a:p>
            <a:pPr lvl="1"/>
            <a:r>
              <a:rPr lang="en-US" sz="2400" dirty="0"/>
              <a:t>This ratio is called the</a:t>
            </a:r>
            <a:r>
              <a:rPr lang="en-US" sz="2400" i="1" dirty="0"/>
              <a:t> F</a:t>
            </a:r>
            <a:r>
              <a:rPr lang="en-US" sz="2400" dirty="0"/>
              <a:t>-ratio.</a:t>
            </a:r>
          </a:p>
          <a:p>
            <a:r>
              <a:rPr lang="en-US" sz="2800" dirty="0"/>
              <a:t>If the model explains a lot more variability than it can’t explain, then the experimental manipulation has had a significant effect on the outcome (</a:t>
            </a:r>
            <a:r>
              <a:rPr lang="en-US" sz="2800" dirty="0" err="1"/>
              <a:t>DV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BD3C64A-FE7C-403D-86CD-E4FD383DEA00}" type="slidenum">
              <a:rPr lang="en-US"/>
              <a:pPr/>
              <a:t>16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758138" cy="1143000"/>
          </a:xfrm>
        </p:spPr>
        <p:txBody>
          <a:bodyPr/>
          <a:lstStyle/>
          <a:p>
            <a:r>
              <a:rPr lang="en-GB"/>
              <a:t>Theory of ANOVA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437063"/>
            <a:ext cx="6923087" cy="1689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the experiment is successful, then the model will explain more variance than it can’t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SS</a:t>
            </a:r>
            <a:r>
              <a:rPr lang="en-US" sz="2400" baseline="-25000"/>
              <a:t>M</a:t>
            </a:r>
            <a:r>
              <a:rPr lang="en-US" sz="2400"/>
              <a:t> will be greater than SS</a:t>
            </a:r>
            <a:r>
              <a:rPr lang="en-US" sz="2400" baseline="-25000"/>
              <a:t>R</a:t>
            </a:r>
          </a:p>
        </p:txBody>
      </p:sp>
      <p:pic>
        <p:nvPicPr>
          <p:cNvPr id="2" name="Picture 1" descr="Screen shot 2011-08-02 at 15.34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64897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F3A48D4-75BF-4DF5-8B23-2447211A7C7C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ANOVA by Hand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the effects of Viagra on </a:t>
            </a:r>
            <a:r>
              <a:rPr lang="en-US" dirty="0" smtClean="0"/>
              <a:t>libido </a:t>
            </a:r>
            <a:r>
              <a:rPr lang="en-US" dirty="0"/>
              <a:t>using three groups:</a:t>
            </a:r>
          </a:p>
          <a:p>
            <a:pPr lvl="1"/>
            <a:r>
              <a:rPr lang="en-US" dirty="0"/>
              <a:t>Placebo </a:t>
            </a:r>
            <a:r>
              <a:rPr lang="en-US" dirty="0" smtClean="0"/>
              <a:t>(sugar pill)</a:t>
            </a:r>
            <a:endParaRPr lang="en-US" dirty="0"/>
          </a:p>
          <a:p>
            <a:pPr lvl="1"/>
            <a:r>
              <a:rPr lang="en-US" dirty="0"/>
              <a:t>Low </a:t>
            </a:r>
            <a:r>
              <a:rPr lang="en-US" dirty="0" smtClean="0"/>
              <a:t>dose </a:t>
            </a:r>
            <a:r>
              <a:rPr lang="en-US" dirty="0" err="1" smtClean="0"/>
              <a:t>viagra</a:t>
            </a:r>
            <a:endParaRPr lang="en-US" dirty="0"/>
          </a:p>
          <a:p>
            <a:pPr lvl="1"/>
            <a:r>
              <a:rPr lang="en-US" dirty="0"/>
              <a:t>High </a:t>
            </a:r>
            <a:r>
              <a:rPr lang="en-US" dirty="0" smtClean="0"/>
              <a:t>dose </a:t>
            </a:r>
            <a:r>
              <a:rPr lang="en-US" dirty="0" err="1" smtClean="0"/>
              <a:t>viagra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outcome/dependent variable (</a:t>
            </a:r>
            <a:r>
              <a:rPr lang="en-US" dirty="0" err="1"/>
              <a:t>DV</a:t>
            </a:r>
            <a:r>
              <a:rPr lang="en-US" dirty="0"/>
              <a:t>) was an objective measure of </a:t>
            </a:r>
            <a:r>
              <a:rPr lang="en-US" dirty="0" smtClean="0"/>
              <a:t>libido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4541ED4-8102-4D5B-A809-77AE5899FF92}" type="slidenum">
              <a:rPr lang="en-US"/>
              <a:pPr/>
              <a:t>18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Data</a:t>
            </a:r>
            <a:endParaRPr lang="en-US"/>
          </a:p>
        </p:txBody>
      </p:sp>
      <p:pic>
        <p:nvPicPr>
          <p:cNvPr id="2" name="Picture 1" descr="Screen shot 2011-08-02 at 15.23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848872" cy="505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0" name="Rectangle 14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2773362" cy="1143000"/>
          </a:xfrm>
        </p:spPr>
        <p:txBody>
          <a:bodyPr/>
          <a:lstStyle/>
          <a:p>
            <a:r>
              <a:rPr lang="en-GB" dirty="0"/>
              <a:t>The data:</a:t>
            </a:r>
          </a:p>
        </p:txBody>
      </p:sp>
      <p:pic>
        <p:nvPicPr>
          <p:cNvPr id="4" name="Picture 3" descr="Screen shot 2011-08-02 at 15.26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74" y="1016000"/>
            <a:ext cx="582930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498DD6D-02BC-4B5A-BB1C-0CD47F4C0190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the basic principles of </a:t>
            </a:r>
            <a:r>
              <a:rPr lang="en-US" dirty="0" smtClean="0"/>
              <a:t>ANOVA</a:t>
            </a:r>
            <a:endParaRPr lang="en-US" dirty="0"/>
          </a:p>
          <a:p>
            <a:pPr lvl="1"/>
            <a:r>
              <a:rPr lang="en-US" dirty="0"/>
              <a:t>Why it is done?</a:t>
            </a:r>
          </a:p>
          <a:p>
            <a:pPr lvl="1"/>
            <a:r>
              <a:rPr lang="en-US" dirty="0"/>
              <a:t>What it tells us?</a:t>
            </a:r>
          </a:p>
          <a:p>
            <a:r>
              <a:rPr lang="en-US" dirty="0" smtClean="0"/>
              <a:t>Theory of one-way </a:t>
            </a:r>
            <a:r>
              <a:rPr lang="en-US" dirty="0"/>
              <a:t>independent </a:t>
            </a:r>
            <a:r>
              <a:rPr lang="en-US" dirty="0" smtClean="0"/>
              <a:t>ANOVA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Following up an ANOVA</a:t>
            </a:r>
            <a:r>
              <a:rPr lang="en-GB" sz="36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Planned contrasts/comparisons</a:t>
            </a:r>
          </a:p>
          <a:p>
            <a:pPr lvl="2">
              <a:lnSpc>
                <a:spcPct val="90000"/>
              </a:lnSpc>
            </a:pPr>
            <a:r>
              <a:rPr lang="en-GB" sz="2800" dirty="0" smtClean="0"/>
              <a:t>Choosing contrasts</a:t>
            </a:r>
          </a:p>
          <a:p>
            <a:pPr lvl="2">
              <a:lnSpc>
                <a:spcPct val="90000"/>
              </a:lnSpc>
            </a:pPr>
            <a:r>
              <a:rPr lang="en-GB" sz="2800" dirty="0" smtClean="0"/>
              <a:t>Coding contrasts</a:t>
            </a:r>
          </a:p>
          <a:p>
            <a:pPr lvl="1">
              <a:lnSpc>
                <a:spcPct val="90000"/>
              </a:lnSpc>
            </a:pPr>
            <a:r>
              <a:rPr lang="en-GB" sz="3200" i="1" dirty="0" smtClean="0"/>
              <a:t>Post hoc </a:t>
            </a:r>
            <a:r>
              <a:rPr lang="en-GB" sz="3200" dirty="0" smtClean="0"/>
              <a:t>tests</a:t>
            </a:r>
            <a:endParaRPr lang="en-GB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59AA13F-D218-4832-B3FF-471DE51E05E6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89090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508796029"/>
              </p:ext>
            </p:extLst>
          </p:nvPr>
        </p:nvGraphicFramePr>
        <p:xfrm>
          <a:off x="1166748" y="764704"/>
          <a:ext cx="7793598" cy="5184576"/>
        </p:xfrm>
        <a:graphic>
          <a:graphicData uri="http://schemas.openxmlformats.org/presentationml/2006/ole">
            <p:oleObj spid="_x0000_s5143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884238" y="3303588"/>
            <a:ext cx="7331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472363" y="2936875"/>
            <a:ext cx="167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Grand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Mean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1857375" y="3835400"/>
            <a:ext cx="184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3662363" y="3427413"/>
            <a:ext cx="184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481638" y="2590800"/>
            <a:ext cx="18446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>
          <a:xfrm>
            <a:off x="125413" y="4763"/>
            <a:ext cx="7847012" cy="1143000"/>
          </a:xfrm>
        </p:spPr>
        <p:txBody>
          <a:bodyPr/>
          <a:lstStyle/>
          <a:p>
            <a:r>
              <a:rPr lang="en-GB" dirty="0"/>
              <a:t>Total Sum of Squares (SS</a:t>
            </a:r>
            <a:r>
              <a:rPr lang="en-GB" baseline="-25000" dirty="0"/>
              <a:t>T</a:t>
            </a:r>
            <a:r>
              <a:rPr lang="en-GB" dirty="0"/>
              <a:t>):</a:t>
            </a: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1976438" y="3303588"/>
            <a:ext cx="15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2344738" y="3303588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2713038" y="3303588"/>
            <a:ext cx="0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3067050" y="3303588"/>
            <a:ext cx="0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H="1">
            <a:off x="3435350" y="3170238"/>
            <a:ext cx="1588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3819525" y="2713038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4541838" y="3186113"/>
            <a:ext cx="1587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V="1">
            <a:off x="4173538" y="3303588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flipV="1">
            <a:off x="4911725" y="3303588"/>
            <a:ext cx="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V="1">
            <a:off x="5280025" y="330358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5634038" y="1784350"/>
            <a:ext cx="0" cy="151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6016625" y="317023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6370638" y="269875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7108825" y="2257425"/>
            <a:ext cx="0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6724650" y="33178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9090" grpId="0" bld="series"/>
      <p:bldP spid="89091" grpId="0" animBg="1"/>
      <p:bldP spid="89092" grpId="0" autoUpdateAnimBg="0"/>
      <p:bldP spid="89093" grpId="0" animBg="1"/>
      <p:bldP spid="89094" grpId="0" animBg="1"/>
      <p:bldP spid="89095" grpId="0" animBg="1"/>
      <p:bldP spid="89096" grpId="0" autoUpdateAnimBg="0"/>
      <p:bldP spid="89097" grpId="0" animBg="1"/>
      <p:bldP spid="89098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2A7A7BF-6498-4DA3-969E-C9ACD2C5262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Step 1: Calculate SS</a:t>
            </a:r>
            <a:r>
              <a:rPr lang="en-GB" baseline="-25000" smtClean="0"/>
              <a:t>T</a:t>
            </a:r>
            <a:endParaRPr lang="en-US" baseline="-25000" smtClean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666875" y="1520825"/>
          <a:ext cx="3575050" cy="681038"/>
        </p:xfrm>
        <a:graphic>
          <a:graphicData uri="http://schemas.openxmlformats.org/presentationml/2006/ole">
            <p:oleObj spid="_x0000_s92258" name="Equation" r:id="rId3" imgW="1320480" imgH="253800" progId="Equation.DSMT4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6669088" y="1733550"/>
          <a:ext cx="1622425" cy="747713"/>
        </p:xfrm>
        <a:graphic>
          <a:graphicData uri="http://schemas.openxmlformats.org/presentationml/2006/ole">
            <p:oleObj spid="_x0000_s92259" name="Equation" r:id="rId4" imgW="520560" imgH="241200" progId="Equation.DSMT4">
              <p:embed/>
            </p:oleObj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134100" y="3106738"/>
          <a:ext cx="2552700" cy="682625"/>
        </p:xfrm>
        <a:graphic>
          <a:graphicData uri="http://schemas.openxmlformats.org/presentationml/2006/ole">
            <p:oleObj spid="_x0000_s92260" name="Equation" r:id="rId5" imgW="939600" imgH="253800" progId="Equation.DSMT4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1790700" y="3065463"/>
          <a:ext cx="3163888" cy="690562"/>
        </p:xfrm>
        <a:graphic>
          <a:graphicData uri="http://schemas.openxmlformats.org/presentationml/2006/ole">
            <p:oleObj spid="_x0000_s92261" name="Equation" r:id="rId6" imgW="1155600" imgH="253800" progId="Equation.DSMT4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577975" y="4459288"/>
          <a:ext cx="3817938" cy="1343025"/>
        </p:xfrm>
        <a:graphic>
          <a:graphicData uri="http://schemas.openxmlformats.org/presentationml/2006/ole">
            <p:oleObj spid="_x0000_s92262" name="Equation" r:id="rId7" imgW="1218960" imgH="431640" progId="Equation.DSMT4">
              <p:embed/>
            </p:oleObj>
          </a:graphicData>
        </a:graphic>
      </p:graphicFrame>
      <p:sp>
        <p:nvSpPr>
          <p:cNvPr id="95241" name="AutoShape 9"/>
          <p:cNvSpPr>
            <a:spLocks noChangeArrowheads="1"/>
          </p:cNvSpPr>
          <p:nvPr/>
        </p:nvSpPr>
        <p:spPr bwMode="auto">
          <a:xfrm rot="1098035">
            <a:off x="5395913" y="1725613"/>
            <a:ext cx="987425" cy="501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rot="5443250">
            <a:off x="7213600" y="2574925"/>
            <a:ext cx="558800" cy="501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rot="-16200000">
            <a:off x="2763838" y="3852863"/>
            <a:ext cx="708025" cy="530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 rot="-21600000" flipH="1" flipV="1">
            <a:off x="5081588" y="3165475"/>
            <a:ext cx="1193800" cy="530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  <p:bldP spid="95242" grpId="0" animBg="1"/>
      <p:bldP spid="95243" grpId="0" animBg="1"/>
      <p:bldP spid="952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CF56D9E-3C34-4C5C-A775-65758DCCAF0C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Degrees of </a:t>
            </a:r>
            <a:r>
              <a:rPr lang="en-GB" dirty="0" smtClean="0"/>
              <a:t>Freedom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6923087" cy="2781300"/>
          </a:xfrm>
        </p:spPr>
        <p:txBody>
          <a:bodyPr/>
          <a:lstStyle/>
          <a:p>
            <a:r>
              <a:rPr lang="en-US" sz="2800" dirty="0"/>
              <a:t>Degrees of </a:t>
            </a:r>
            <a:r>
              <a:rPr lang="en-US" sz="2800" dirty="0" smtClean="0"/>
              <a:t>freedom </a:t>
            </a:r>
            <a:r>
              <a:rPr lang="en-US" sz="2800" dirty="0"/>
              <a:t>(</a:t>
            </a:r>
            <a:r>
              <a:rPr lang="en-US" sz="2800" i="1" dirty="0" err="1"/>
              <a:t>df</a:t>
            </a:r>
            <a:r>
              <a:rPr lang="en-US" sz="2800" dirty="0"/>
              <a:t>) are the number of values that are free to vary.</a:t>
            </a:r>
          </a:p>
          <a:p>
            <a:pPr lvl="1"/>
            <a:r>
              <a:rPr lang="en-US" sz="2400" dirty="0"/>
              <a:t>Think about </a:t>
            </a:r>
            <a:r>
              <a:rPr lang="en-US" sz="2400" dirty="0" smtClean="0"/>
              <a:t>rugby teams!</a:t>
            </a:r>
            <a:endParaRPr lang="en-US" sz="2400" dirty="0"/>
          </a:p>
          <a:p>
            <a:r>
              <a:rPr lang="en-US" sz="2800" dirty="0"/>
              <a:t>In general, the </a:t>
            </a:r>
            <a:r>
              <a:rPr lang="en-US" sz="2800" i="1" dirty="0" err="1"/>
              <a:t>df</a:t>
            </a:r>
            <a:r>
              <a:rPr lang="en-US" sz="2800" dirty="0"/>
              <a:t> are one less than the number of values used to calculate the SS.</a:t>
            </a: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7338" y="4673600"/>
          <a:ext cx="4543425" cy="711200"/>
        </p:xfrm>
        <a:graphic>
          <a:graphicData uri="http://schemas.openxmlformats.org/presentationml/2006/ole">
            <p:oleObj spid="_x0000_s7190" name="Equation" r:id="rId3" imgW="1460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3EA64FD-F26F-4134-B1BF-82546D97ACF9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9113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897202650"/>
              </p:ext>
            </p:extLst>
          </p:nvPr>
        </p:nvGraphicFramePr>
        <p:xfrm>
          <a:off x="1035850" y="764704"/>
          <a:ext cx="8132762" cy="5410200"/>
        </p:xfrm>
        <a:graphic>
          <a:graphicData uri="http://schemas.openxmlformats.org/presentationml/2006/ole">
            <p:oleObj spid="_x0000_s8215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884238" y="3303588"/>
            <a:ext cx="7331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472363" y="2936875"/>
            <a:ext cx="167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Grand Mean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857375" y="3835400"/>
            <a:ext cx="184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3662363" y="3427413"/>
            <a:ext cx="18446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5481638" y="2590800"/>
            <a:ext cx="1844675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title"/>
          </p:nvPr>
        </p:nvSpPr>
        <p:spPr>
          <a:xfrm>
            <a:off x="1296988" y="15568"/>
            <a:ext cx="7847012" cy="1143000"/>
          </a:xfrm>
        </p:spPr>
        <p:txBody>
          <a:bodyPr/>
          <a:lstStyle/>
          <a:p>
            <a:r>
              <a:rPr lang="en-GB" dirty="0"/>
              <a:t>Model Sum of Squares (SS</a:t>
            </a:r>
            <a:r>
              <a:rPr lang="en-GB" baseline="-25000" dirty="0"/>
              <a:t>M</a:t>
            </a:r>
            <a:r>
              <a:rPr lang="en-GB" dirty="0"/>
              <a:t>):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1976438" y="3303588"/>
            <a:ext cx="158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344738" y="3303588"/>
            <a:ext cx="0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 flipV="1">
            <a:off x="2713038" y="3303588"/>
            <a:ext cx="0" cy="51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 flipV="1">
            <a:off x="3067050" y="3303588"/>
            <a:ext cx="0" cy="51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3449638" y="3317875"/>
            <a:ext cx="15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3819525" y="33020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525963" y="3332163"/>
            <a:ext cx="1587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4173538" y="3303588"/>
            <a:ext cx="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4911725" y="330358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V="1">
            <a:off x="5280025" y="33035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5634038" y="2595563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6016625" y="2609850"/>
            <a:ext cx="0" cy="69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6370638" y="269875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H="1">
            <a:off x="7108825" y="2611438"/>
            <a:ext cx="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V="1">
            <a:off x="6738938" y="2566988"/>
            <a:ext cx="15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1138" grpId="0" bld="series"/>
      <p:bldP spid="91139" grpId="0" animBg="1"/>
      <p:bldP spid="91140" grpId="0" autoUpdateAnimBg="0"/>
      <p:bldP spid="91141" grpId="0" animBg="1"/>
      <p:bldP spid="91142" grpId="0" animBg="1"/>
      <p:bldP spid="91143" grpId="0" animBg="1"/>
      <p:bldP spid="91144" grpId="0" autoUpdateAnimBg="0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1F23D31-8A81-44BB-818C-A271E481736F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2: Calculate SS</a:t>
            </a:r>
            <a:r>
              <a:rPr lang="en-GB" baseline="-25000"/>
              <a:t>M</a:t>
            </a:r>
            <a:endParaRPr lang="en-US" baseline="-2500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240088" y="1809750"/>
          <a:ext cx="4621212" cy="787400"/>
        </p:xfrm>
        <a:graphic>
          <a:graphicData uri="http://schemas.openxmlformats.org/presentationml/2006/ole">
            <p:oleObj spid="_x0000_s9257" name="Equation" r:id="rId3" imgW="1473120" imgH="253800" progId="Equation.DSMT4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016125" y="3581400"/>
          <a:ext cx="7067550" cy="1981200"/>
        </p:xfrm>
        <a:graphic>
          <a:graphicData uri="http://schemas.openxmlformats.org/presentationml/2006/ole">
            <p:oleObj spid="_x0000_s9258" name="Equation" r:id="rId4" imgW="3504960" imgH="990360" progId="Equation.DSMT4">
              <p:embed/>
            </p:oleObj>
          </a:graphicData>
        </a:graphic>
      </p:graphicFrame>
      <p:sp>
        <p:nvSpPr>
          <p:cNvPr id="98310" name="AutoShape 6"/>
          <p:cNvSpPr>
            <a:spLocks noChangeArrowheads="1"/>
          </p:cNvSpPr>
          <p:nvPr/>
        </p:nvSpPr>
        <p:spPr bwMode="auto">
          <a:xfrm rot="-16200000">
            <a:off x="5195888" y="2906713"/>
            <a:ext cx="708025" cy="530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CABA3B8-768E-46C5-8742-46BF33EAFD07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Degrees of Freedom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6923087" cy="2311400"/>
          </a:xfrm>
        </p:spPr>
        <p:txBody>
          <a:bodyPr/>
          <a:lstStyle/>
          <a:p>
            <a:r>
              <a:rPr lang="en-GB" sz="2800"/>
              <a:t>How many values did we use to calculate SS</a:t>
            </a:r>
            <a:r>
              <a:rPr lang="en-GB" sz="2800" baseline="-25000"/>
              <a:t>M</a:t>
            </a:r>
            <a:r>
              <a:rPr lang="en-GB" sz="2800"/>
              <a:t>?</a:t>
            </a:r>
          </a:p>
          <a:p>
            <a:pPr lvl="1"/>
            <a:r>
              <a:rPr lang="en-GB" sz="2400"/>
              <a:t>We used the 3 means.</a:t>
            </a:r>
            <a:endParaRPr lang="en-US" sz="2400"/>
          </a:p>
        </p:txBody>
      </p:sp>
      <p:graphicFrame>
        <p:nvGraphicFramePr>
          <p:cNvPr id="993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03550" y="4394200"/>
          <a:ext cx="4622800" cy="800100"/>
        </p:xfrm>
        <a:graphic>
          <a:graphicData uri="http://schemas.openxmlformats.org/presentationml/2006/ole">
            <p:oleObj spid="_x0000_s10262" name="Equation" r:id="rId3" imgW="1320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71B790E-46FD-4A40-908E-4B976B2592DC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9318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874885971"/>
              </p:ext>
            </p:extLst>
          </p:nvPr>
        </p:nvGraphicFramePr>
        <p:xfrm>
          <a:off x="899592" y="764704"/>
          <a:ext cx="8132762" cy="5410200"/>
        </p:xfrm>
        <a:graphic>
          <a:graphicData uri="http://schemas.openxmlformats.org/presentationml/2006/ole">
            <p:oleObj spid="_x0000_s11287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884238" y="3303588"/>
            <a:ext cx="7331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472363" y="2936875"/>
            <a:ext cx="167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Grand Mean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857375" y="3835400"/>
            <a:ext cx="184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662363" y="3427413"/>
            <a:ext cx="184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481638" y="2590800"/>
            <a:ext cx="18446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title"/>
          </p:nvPr>
        </p:nvSpPr>
        <p:spPr>
          <a:xfrm>
            <a:off x="125413" y="4763"/>
            <a:ext cx="8672512" cy="1143000"/>
          </a:xfrm>
        </p:spPr>
        <p:txBody>
          <a:bodyPr/>
          <a:lstStyle/>
          <a:p>
            <a:r>
              <a:rPr lang="en-GB"/>
              <a:t>Residual Sum of Squares (SS</a:t>
            </a:r>
            <a:r>
              <a:rPr lang="en-GB" baseline="-25000"/>
              <a:t>R</a:t>
            </a:r>
            <a:r>
              <a:rPr lang="en-GB"/>
              <a:t>):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H="1">
            <a:off x="1974850" y="3597275"/>
            <a:ext cx="3175" cy="234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2344738" y="3805238"/>
            <a:ext cx="0" cy="133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V="1">
            <a:off x="2713038" y="3819525"/>
            <a:ext cx="0" cy="546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 flipV="1">
            <a:off x="3067050" y="3819525"/>
            <a:ext cx="0" cy="546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H="1">
            <a:off x="3435350" y="3170238"/>
            <a:ext cx="1588" cy="647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3819525" y="2713038"/>
            <a:ext cx="0" cy="6778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 flipH="1">
            <a:off x="4541838" y="3186113"/>
            <a:ext cx="0" cy="2047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V="1">
            <a:off x="4173538" y="3422650"/>
            <a:ext cx="0" cy="515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V="1">
            <a:off x="4911725" y="3406775"/>
            <a:ext cx="0" cy="515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5634038" y="1784350"/>
            <a:ext cx="0" cy="796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H="1">
            <a:off x="6002338" y="2593975"/>
            <a:ext cx="0" cy="428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7108825" y="2257425"/>
            <a:ext cx="0" cy="339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H="1" flipV="1">
            <a:off x="6724650" y="2595563"/>
            <a:ext cx="0" cy="8556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65300" y="5880100"/>
            <a:ext cx="5689600" cy="396875"/>
            <a:chOff x="1112" y="3704"/>
            <a:chExt cx="3584" cy="250"/>
          </a:xfrm>
        </p:grpSpPr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1112" y="370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Df = 4</a:t>
              </a: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3208" name="Text Box 24"/>
            <p:cNvSpPr txBox="1">
              <a:spLocks noChangeArrowheads="1"/>
            </p:cNvSpPr>
            <p:nvPr/>
          </p:nvSpPr>
          <p:spPr bwMode="auto">
            <a:xfrm>
              <a:off x="2376" y="370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Df = 4</a:t>
              </a: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3209" name="Text Box 25"/>
            <p:cNvSpPr txBox="1">
              <a:spLocks noChangeArrowheads="1"/>
            </p:cNvSpPr>
            <p:nvPr/>
          </p:nvSpPr>
          <p:spPr bwMode="auto">
            <a:xfrm>
              <a:off x="3592" y="370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Df = 4</a:t>
              </a: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3186" grpId="0" bld="series"/>
      <p:bldP spid="93187" grpId="0" animBg="1"/>
      <p:bldP spid="93188" grpId="0" autoUpdateAnimBg="0"/>
      <p:bldP spid="93189" grpId="0" animBg="1"/>
      <p:bldP spid="93190" grpId="0" animBg="1"/>
      <p:bldP spid="93191" grpId="0" animBg="1"/>
      <p:bldP spid="93192" grpId="0" autoUpdateAnimBg="0"/>
      <p:bldP spid="93193" grpId="0" animBg="1"/>
      <p:bldP spid="93194" grpId="0" animBg="1"/>
      <p:bldP spid="93195" grpId="0" animBg="1"/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AA1F1D4-1733-4523-A0A9-DEDE8294A146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3: Calculate SS</a:t>
            </a:r>
            <a:r>
              <a:rPr lang="en-GB" baseline="-25000"/>
              <a:t>R</a:t>
            </a:r>
            <a:endParaRPr lang="en-US" baseline="-2500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6326188" y="1835150"/>
          <a:ext cx="1635125" cy="747713"/>
        </p:xfrm>
        <a:graphic>
          <a:graphicData uri="http://schemas.openxmlformats.org/presentationml/2006/ole">
            <p:oleObj spid="_x0000_s12386" name="Equation" r:id="rId3" imgW="520560" imgH="241200" progId="Equation.DSMT4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6008688" y="3095625"/>
          <a:ext cx="2944812" cy="793750"/>
        </p:xfrm>
        <a:graphic>
          <a:graphicData uri="http://schemas.openxmlformats.org/presentationml/2006/ole">
            <p:oleObj spid="_x0000_s12387" name="Equation" r:id="rId4" imgW="939600" imgH="253800" progId="Equation.DSMT4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1447800" y="3117850"/>
          <a:ext cx="3746500" cy="788988"/>
        </p:xfrm>
        <a:graphic>
          <a:graphicData uri="http://schemas.openxmlformats.org/presentationml/2006/ole">
            <p:oleObj spid="_x0000_s12388" name="Equation" r:id="rId5" imgW="1193760" imgH="253800" progId="Equation.DSMT4">
              <p:embed/>
            </p:oleObj>
          </a:graphicData>
        </a:graphic>
      </p:graphicFrame>
      <p:sp>
        <p:nvSpPr>
          <p:cNvPr id="101384" name="AutoShape 8"/>
          <p:cNvSpPr>
            <a:spLocks noChangeArrowheads="1"/>
          </p:cNvSpPr>
          <p:nvPr/>
        </p:nvSpPr>
        <p:spPr bwMode="auto">
          <a:xfrm rot="5443250">
            <a:off x="7231063" y="2608263"/>
            <a:ext cx="558800" cy="501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 rot="-21600000" flipH="1" flipV="1">
            <a:off x="4921250" y="3289300"/>
            <a:ext cx="1193800" cy="530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1111250" y="1389063"/>
          <a:ext cx="3989388" cy="868362"/>
        </p:xfrm>
        <a:graphic>
          <a:graphicData uri="http://schemas.openxmlformats.org/presentationml/2006/ole">
            <p:oleObj spid="_x0000_s12389" name="Equation" r:id="rId6" imgW="1155600" imgH="253800" progId="Equation.DSMT4">
              <p:embed/>
            </p:oleObj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467544" y="4509120"/>
          <a:ext cx="8470900" cy="704850"/>
        </p:xfrm>
        <a:graphic>
          <a:graphicData uri="http://schemas.openxmlformats.org/presentationml/2006/ole">
            <p:oleObj spid="_x0000_s12390" name="Equation" r:id="rId7" imgW="3022560" imgH="253800" progId="Equation.DSMT4">
              <p:embed/>
            </p:oleObj>
          </a:graphicData>
        </a:graphic>
      </p:graphicFrame>
      <p:sp>
        <p:nvSpPr>
          <p:cNvPr id="101388" name="AutoShape 12"/>
          <p:cNvSpPr>
            <a:spLocks noChangeArrowheads="1"/>
          </p:cNvSpPr>
          <p:nvPr/>
        </p:nvSpPr>
        <p:spPr bwMode="auto">
          <a:xfrm rot="-16200000">
            <a:off x="2584450" y="3984625"/>
            <a:ext cx="708025" cy="530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 rot="1098035">
            <a:off x="5127625" y="1900238"/>
            <a:ext cx="987425" cy="5016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5" grpId="0" animBg="1"/>
      <p:bldP spid="101388" grpId="0" animBg="1"/>
      <p:bldP spid="1013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1ECD789-E331-4849-843F-BB644B0D59A9}" type="slidenum">
              <a:rPr lang="en-US"/>
              <a:pPr/>
              <a:t>28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3: Calculate SS</a:t>
            </a:r>
            <a:r>
              <a:rPr lang="en-GB" baseline="-25000"/>
              <a:t>R</a:t>
            </a:r>
            <a:endParaRPr lang="en-US" baseline="-25000"/>
          </a:p>
        </p:txBody>
      </p:sp>
      <p:graphicFrame>
        <p:nvGraphicFramePr>
          <p:cNvPr id="102412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982788" y="2400300"/>
          <a:ext cx="6270625" cy="2476500"/>
        </p:xfrm>
        <a:graphic>
          <a:graphicData uri="http://schemas.openxmlformats.org/presentationml/2006/ole">
            <p:oleObj spid="_x0000_s13334" name="Equation" r:id="rId3" imgW="3022560" imgH="1193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D3E4A57-F8BE-47B6-B1D8-9280BA638E99}" type="slidenum">
              <a:rPr lang="en-US"/>
              <a:pPr/>
              <a:t>29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Residual Degrees of Freedom</a:t>
            </a:r>
            <a:endParaRPr lang="en-US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6745287" cy="1879600"/>
          </a:xfrm>
        </p:spPr>
        <p:txBody>
          <a:bodyPr/>
          <a:lstStyle/>
          <a:p>
            <a:r>
              <a:rPr lang="en-GB" sz="2800"/>
              <a:t>How many values did we use to calculate SS</a:t>
            </a:r>
            <a:r>
              <a:rPr lang="en-GB" sz="2800" baseline="-25000"/>
              <a:t>R</a:t>
            </a:r>
            <a:r>
              <a:rPr lang="en-GB" sz="2800"/>
              <a:t>?</a:t>
            </a:r>
          </a:p>
          <a:p>
            <a:pPr lvl="1"/>
            <a:r>
              <a:rPr lang="en-GB" sz="2400"/>
              <a:t>We used the 5 scores for each of the SS for each group.</a:t>
            </a:r>
            <a:endParaRPr lang="en-US" sz="2400"/>
          </a:p>
        </p:txBody>
      </p:sp>
      <p:graphicFrame>
        <p:nvGraphicFramePr>
          <p:cNvPr id="1044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95575" y="3479800"/>
          <a:ext cx="5048250" cy="2425700"/>
        </p:xfrm>
        <a:graphic>
          <a:graphicData uri="http://schemas.openxmlformats.org/presentationml/2006/ole">
            <p:oleObj spid="_x0000_s14358" name="Equation" r:id="rId3" imgW="195552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4F20A3A1-71BB-4CCB-B416-36D61B0A92BE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smtClean="0"/>
              <a:t>and </a:t>
            </a:r>
            <a:r>
              <a:rPr lang="en-GB" dirty="0"/>
              <a:t>Why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When we want to compare means we </a:t>
            </a:r>
            <a:r>
              <a:rPr lang="en-US" sz="2800" dirty="0" smtClean="0"/>
              <a:t>can use </a:t>
            </a:r>
            <a:r>
              <a:rPr lang="en-US" sz="2800" dirty="0"/>
              <a:t>a </a:t>
            </a:r>
            <a:r>
              <a:rPr lang="en-US" sz="2800" i="1" dirty="0"/>
              <a:t>t</a:t>
            </a:r>
            <a:r>
              <a:rPr lang="en-US" sz="2800" dirty="0"/>
              <a:t>-test. This test has limitations: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can compare only 2 means: often we would like to compare means from 3 or more groups.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can be used only with one </a:t>
            </a:r>
            <a:r>
              <a:rPr lang="en-US" sz="2400" dirty="0" smtClean="0"/>
              <a:t>predictor/independent variable.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ANOVA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Compares </a:t>
            </a:r>
            <a:r>
              <a:rPr lang="en-US" sz="2400" dirty="0"/>
              <a:t>several means.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Can be used when you have manipulated more than one independent variable.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is an extension of regression (the general linear model).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B02DF1B-8F06-4AC1-920C-AD6248631811}" type="slidenum">
              <a:rPr lang="en-US"/>
              <a:pPr/>
              <a:t>30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Double Check</a:t>
            </a:r>
            <a:endParaRPr lang="en-US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638425" y="1260475"/>
          <a:ext cx="4706938" cy="2228850"/>
        </p:xfrm>
        <a:graphic>
          <a:graphicData uri="http://schemas.openxmlformats.org/presentationml/2006/ole">
            <p:oleObj spid="_x0000_s15401" name="Equation" r:id="rId3" imgW="1358640" imgH="647640" progId="Equation.DSMT4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3311525" y="3825875"/>
          <a:ext cx="3284538" cy="2192338"/>
        </p:xfrm>
        <a:graphic>
          <a:graphicData uri="http://schemas.openxmlformats.org/presentationml/2006/ole">
            <p:oleObj spid="_x0000_s15402" name="Equation" r:id="rId4" imgW="95220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EEE390C-5C55-44B8-B800-B386B7600EE7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Step 4: Calculate the Mean Squared Error</a:t>
            </a:r>
            <a:endParaRPr lang="en-US" sz="4000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709738" y="2049463"/>
          <a:ext cx="6765925" cy="1489075"/>
        </p:xfrm>
        <a:graphic>
          <a:graphicData uri="http://schemas.openxmlformats.org/presentationml/2006/ole">
            <p:oleObj spid="_x0000_s16425" name="Equation" r:id="rId3" imgW="1955520" imgH="431640" progId="Equation.DSMT4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046288" y="4056063"/>
          <a:ext cx="6107112" cy="1489075"/>
        </p:xfrm>
        <a:graphic>
          <a:graphicData uri="http://schemas.openxmlformats.org/presentationml/2006/ole">
            <p:oleObj spid="_x0000_s16426" name="Equation" r:id="rId4" imgW="1765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FC62B89-1171-4DE8-95CE-AA6F27B23562}" type="slidenum">
              <a:rPr lang="en-US"/>
              <a:pPr/>
              <a:t>32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Step 5: Calculate the </a:t>
            </a:r>
            <a:r>
              <a:rPr lang="en-GB" sz="4000" i="1"/>
              <a:t>F</a:t>
            </a:r>
            <a:r>
              <a:rPr lang="en-GB" sz="4000"/>
              <a:t>-Ratio</a:t>
            </a:r>
            <a:endParaRPr lang="en-US" sz="4000"/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4044950" y="1808163"/>
          <a:ext cx="2273300" cy="1489075"/>
        </p:xfrm>
        <a:graphic>
          <a:graphicData uri="http://schemas.openxmlformats.org/presentationml/2006/ole">
            <p:oleObj spid="_x0000_s17449" name="Equation" r:id="rId3" imgW="660240" imgH="431640" progId="Equation.DSMT4">
              <p:embed/>
            </p:oleObj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335213" y="3827463"/>
          <a:ext cx="5707062" cy="1489075"/>
        </p:xfrm>
        <a:graphic>
          <a:graphicData uri="http://schemas.openxmlformats.org/presentationml/2006/ole">
            <p:oleObj spid="_x0000_s17450" name="Equation" r:id="rId4" imgW="1650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FDD792-C2F0-4E58-91FA-24774CC2CCA1}" type="slidenum">
              <a:rPr lang="en-US"/>
              <a:pPr/>
              <a:t>33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Step 6: Construct a Summary Table</a:t>
            </a:r>
            <a:endParaRPr lang="en-US" sz="4000"/>
          </a:p>
        </p:txBody>
      </p:sp>
      <p:graphicFrame>
        <p:nvGraphicFramePr>
          <p:cNvPr id="6" name="Group 102"/>
          <p:cNvGraphicFramePr>
            <a:graphicFrameLocks noGrp="1"/>
          </p:cNvGraphicFramePr>
          <p:nvPr>
            <p:ph type="tbl" idx="1"/>
          </p:nvPr>
        </p:nvGraphicFramePr>
        <p:xfrm>
          <a:off x="1571604" y="1643050"/>
          <a:ext cx="6923087" cy="403066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76387"/>
                <a:gridCol w="1192213"/>
                <a:gridCol w="1385887"/>
                <a:gridCol w="1384300"/>
                <a:gridCol w="13843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Source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SS</a:t>
                      </a:r>
                      <a:endParaRPr kumimoji="0" lang="en-GB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df</a:t>
                      </a:r>
                      <a:endParaRPr kumimoji="0" lang="en-GB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MS</a:t>
                      </a:r>
                      <a:endParaRPr kumimoji="0" lang="en-GB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Model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20.14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10.067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5.12*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Residual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23.60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1.967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43.74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CF124B5-D816-4CE7-BFA4-6EBB2264A7D5}" type="slidenum">
              <a:rPr lang="en-US"/>
              <a:pPr/>
              <a:t>34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344488"/>
            <a:ext cx="7772400" cy="1143000"/>
          </a:xfrm>
        </p:spPr>
        <p:txBody>
          <a:bodyPr/>
          <a:lstStyle/>
          <a:p>
            <a:r>
              <a:rPr lang="en-GB"/>
              <a:t>Why Use Follow-Up Tests?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1671638"/>
            <a:ext cx="7270750" cy="422116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F</a:t>
            </a:r>
            <a:r>
              <a:rPr lang="en-GB" dirty="0"/>
              <a:t>-ratio tells us only that the experiment was successful</a:t>
            </a:r>
          </a:p>
          <a:p>
            <a:pPr lvl="1"/>
            <a:r>
              <a:rPr lang="en-GB" dirty="0"/>
              <a:t>i.e. group means were different</a:t>
            </a:r>
          </a:p>
          <a:p>
            <a:r>
              <a:rPr lang="en-GB" dirty="0"/>
              <a:t>It does not tell us specifically which group means differ from which.</a:t>
            </a:r>
          </a:p>
          <a:p>
            <a:r>
              <a:rPr lang="en-GB" dirty="0"/>
              <a:t>We need additional tests to find out where the group differences lie.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C9C55CC-6D29-432D-8437-13F7F1FE61B1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4488"/>
            <a:ext cx="7772400" cy="1143000"/>
          </a:xfrm>
        </p:spPr>
        <p:txBody>
          <a:bodyPr/>
          <a:lstStyle/>
          <a:p>
            <a:r>
              <a:rPr lang="en-GB"/>
              <a:t>How?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1671638"/>
            <a:ext cx="7080250" cy="4411662"/>
          </a:xfrm>
          <a:noFill/>
        </p:spPr>
        <p:txBody>
          <a:bodyPr/>
          <a:lstStyle/>
          <a:p>
            <a:r>
              <a:rPr lang="en-GB" sz="2800" dirty="0"/>
              <a:t>Multiple </a:t>
            </a:r>
            <a:r>
              <a:rPr lang="en-GB" sz="2800" i="1" dirty="0" smtClean="0"/>
              <a:t>t</a:t>
            </a:r>
            <a:r>
              <a:rPr lang="en-GB" sz="2800" dirty="0" smtClean="0"/>
              <a:t>-tests</a:t>
            </a:r>
          </a:p>
          <a:p>
            <a:pPr lvl="1"/>
            <a:r>
              <a:rPr lang="en-GB" sz="2400" dirty="0" smtClean="0"/>
              <a:t>We saw earlier that this is a bad idea</a:t>
            </a:r>
            <a:endParaRPr lang="en-GB" sz="2400" dirty="0"/>
          </a:p>
          <a:p>
            <a:r>
              <a:rPr lang="en-GB" sz="2800" dirty="0"/>
              <a:t>Orthogonal </a:t>
            </a:r>
            <a:r>
              <a:rPr lang="en-GB" sz="2800" dirty="0" smtClean="0"/>
              <a:t>contrasts/comparisons</a:t>
            </a:r>
            <a:endParaRPr lang="en-GB" sz="2800" dirty="0"/>
          </a:p>
          <a:p>
            <a:pPr lvl="1"/>
            <a:r>
              <a:rPr lang="en-GB" sz="2400" dirty="0"/>
              <a:t>Hypothesis driven</a:t>
            </a:r>
          </a:p>
          <a:p>
            <a:pPr lvl="1"/>
            <a:r>
              <a:rPr lang="en-GB" sz="2400" dirty="0"/>
              <a:t>Planned </a:t>
            </a:r>
            <a:r>
              <a:rPr lang="en-GB" sz="2400" i="1" dirty="0"/>
              <a:t>a priori</a:t>
            </a:r>
            <a:endParaRPr lang="en-GB" sz="2400" b="1" i="1" dirty="0">
              <a:solidFill>
                <a:srgbClr val="FFFF00"/>
              </a:solidFill>
            </a:endParaRPr>
          </a:p>
          <a:p>
            <a:r>
              <a:rPr lang="en-GB" sz="2800" i="1" dirty="0"/>
              <a:t>Post </a:t>
            </a:r>
            <a:r>
              <a:rPr lang="en-GB" sz="2800" i="1" dirty="0" smtClean="0"/>
              <a:t>hoc</a:t>
            </a:r>
            <a:r>
              <a:rPr lang="en-GB" sz="2800" dirty="0" smtClean="0"/>
              <a:t> tests</a:t>
            </a:r>
            <a:endParaRPr lang="en-GB" sz="2800" dirty="0"/>
          </a:p>
          <a:p>
            <a:pPr lvl="1"/>
            <a:r>
              <a:rPr lang="en-GB" sz="2400" dirty="0"/>
              <a:t>Not </a:t>
            </a:r>
            <a:r>
              <a:rPr lang="en-GB" sz="2400" dirty="0" smtClean="0"/>
              <a:t>planned (</a:t>
            </a:r>
            <a:r>
              <a:rPr lang="en-GB" sz="2400" dirty="0"/>
              <a:t>no hypothesis)</a:t>
            </a:r>
          </a:p>
          <a:p>
            <a:pPr lvl="1"/>
            <a:r>
              <a:rPr lang="en-GB" sz="2400" dirty="0"/>
              <a:t>Compare all pairs of means</a:t>
            </a:r>
          </a:p>
          <a:p>
            <a:r>
              <a:rPr lang="en-GB" sz="2800" dirty="0"/>
              <a:t>Trend </a:t>
            </a:r>
            <a:r>
              <a:rPr lang="en-GB" sz="2800" dirty="0" smtClean="0"/>
              <a:t>analysis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build="p" autoUpdateAnimBg="0" advAuto="2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0C93415-A463-49F9-AD97-4BA45074B459}" type="slidenum">
              <a:rPr lang="en-US"/>
              <a:pPr/>
              <a:t>36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344488"/>
            <a:ext cx="7448550" cy="1143000"/>
          </a:xfrm>
        </p:spPr>
        <p:txBody>
          <a:bodyPr/>
          <a:lstStyle/>
          <a:p>
            <a:r>
              <a:rPr lang="en-GB"/>
              <a:t>Planned Contrasts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0" y="1671638"/>
            <a:ext cx="7448550" cy="4335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Basic </a:t>
            </a:r>
            <a:r>
              <a:rPr lang="en-GB" sz="2800" dirty="0" smtClean="0"/>
              <a:t>idea</a:t>
            </a:r>
            <a:r>
              <a:rPr lang="en-GB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The variability explained by the </a:t>
            </a:r>
            <a:r>
              <a:rPr lang="en-GB" sz="2400" dirty="0" smtClean="0"/>
              <a:t>model </a:t>
            </a:r>
            <a:r>
              <a:rPr lang="en-GB" sz="2400" dirty="0"/>
              <a:t>(experimental manipulation, SS</a:t>
            </a:r>
            <a:r>
              <a:rPr lang="en-GB" sz="2400" baseline="-25000" dirty="0"/>
              <a:t>M</a:t>
            </a:r>
            <a:r>
              <a:rPr lang="en-GB" sz="2400" b="1" dirty="0"/>
              <a:t>) </a:t>
            </a:r>
            <a:r>
              <a:rPr lang="en-GB" sz="2400" dirty="0"/>
              <a:t>is due to</a:t>
            </a:r>
            <a:r>
              <a:rPr lang="en-GB" sz="2400" b="1" dirty="0"/>
              <a:t> </a:t>
            </a:r>
            <a:r>
              <a:rPr lang="en-GB" sz="2400" dirty="0"/>
              <a:t>participants being assigned to different groups.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This variability can be broken down further to test specific hypotheses about which groups might differ.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break down the variance according to hypotheses made </a:t>
            </a:r>
            <a:r>
              <a:rPr lang="en-GB" sz="2400" i="1" dirty="0"/>
              <a:t>a priori </a:t>
            </a:r>
            <a:r>
              <a:rPr lang="en-GB" sz="2400" dirty="0"/>
              <a:t>(before the experiment).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It’s like cutting up a cake (yum yum!)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bldLvl="2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D534165-97F4-485C-A603-504F25A70302}" type="slidenum">
              <a:rPr lang="en-US"/>
              <a:pPr/>
              <a:t>37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344488"/>
            <a:ext cx="7345363" cy="1143000"/>
          </a:xfrm>
        </p:spPr>
        <p:txBody>
          <a:bodyPr/>
          <a:lstStyle/>
          <a:p>
            <a:r>
              <a:rPr lang="en-GB" sz="4000"/>
              <a:t>Rules When Choosing Contrasts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671638"/>
            <a:ext cx="7512050" cy="442436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Independent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Contrasts </a:t>
            </a:r>
            <a:r>
              <a:rPr lang="en-GB" sz="2400" dirty="0"/>
              <a:t>must not interfere with each other (they must test unique hypotheses).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Only </a:t>
            </a:r>
            <a:r>
              <a:rPr lang="en-GB" sz="2800" dirty="0" smtClean="0"/>
              <a:t>two chunks</a:t>
            </a:r>
            <a:endParaRPr lang="en-GB" sz="2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Each contrast should compare only </a:t>
            </a:r>
            <a:r>
              <a:rPr lang="en-GB" sz="2400" dirty="0" smtClean="0"/>
              <a:t>two </a:t>
            </a:r>
            <a:r>
              <a:rPr lang="en-GB" sz="2400" dirty="0"/>
              <a:t>chunks of variation (why?).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i="1" dirty="0" smtClean="0"/>
              <a:t>K</a:t>
            </a:r>
            <a:r>
              <a:rPr lang="en-GB" sz="2800" dirty="0" smtClean="0"/>
              <a:t>–1</a:t>
            </a:r>
            <a:endParaRPr lang="en-GB" sz="2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You should always end up with one less contrast than the number of groups.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DEB2F96-177D-4FB6-B742-EB9FFC43FCAC}" type="slidenum">
              <a:rPr lang="en-US"/>
              <a:pPr/>
              <a:t>38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200" y="344488"/>
            <a:ext cx="6985000" cy="1143000"/>
          </a:xfrm>
        </p:spPr>
        <p:txBody>
          <a:bodyPr/>
          <a:lstStyle/>
          <a:p>
            <a:r>
              <a:rPr lang="en-GB"/>
              <a:t>Generating Hypotheses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671638"/>
            <a:ext cx="7524750" cy="428466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u="sng" dirty="0"/>
              <a:t>Example</a:t>
            </a:r>
            <a:r>
              <a:rPr lang="en-GB" sz="2800" dirty="0"/>
              <a:t>: Testing the effects of Viagra on </a:t>
            </a:r>
            <a:r>
              <a:rPr lang="en-GB" sz="2800" dirty="0" smtClean="0"/>
              <a:t>libido </a:t>
            </a:r>
            <a:r>
              <a:rPr lang="en-GB" sz="2800" dirty="0"/>
              <a:t>using three groups: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Placebo </a:t>
            </a:r>
            <a:r>
              <a:rPr lang="en-GB" sz="2400" dirty="0" smtClean="0"/>
              <a:t>(sugar pill)</a:t>
            </a:r>
            <a:endParaRPr lang="en-GB" sz="24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Low </a:t>
            </a:r>
            <a:r>
              <a:rPr lang="en-GB" sz="2400" dirty="0" smtClean="0"/>
              <a:t>dose </a:t>
            </a:r>
            <a:r>
              <a:rPr lang="en-GB" sz="2400" dirty="0" err="1" smtClean="0"/>
              <a:t>viagra</a:t>
            </a:r>
            <a:endParaRPr lang="en-GB" sz="24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High </a:t>
            </a:r>
            <a:r>
              <a:rPr lang="en-GB" sz="2400" dirty="0" smtClean="0"/>
              <a:t>dose </a:t>
            </a:r>
            <a:r>
              <a:rPr lang="en-GB" sz="2400" dirty="0" err="1" smtClean="0"/>
              <a:t>viagra</a:t>
            </a:r>
            <a:endParaRPr lang="en-GB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Dependent </a:t>
            </a:r>
            <a:r>
              <a:rPr lang="en-GB" sz="2800" dirty="0" smtClean="0"/>
              <a:t>variable </a:t>
            </a:r>
            <a:r>
              <a:rPr lang="en-GB" sz="2800" dirty="0"/>
              <a:t>(</a:t>
            </a:r>
            <a:r>
              <a:rPr lang="en-GB" sz="2800" dirty="0" err="1"/>
              <a:t>DV</a:t>
            </a:r>
            <a:r>
              <a:rPr lang="en-GB" sz="2800" dirty="0"/>
              <a:t>) was an objective measure of </a:t>
            </a:r>
            <a:r>
              <a:rPr lang="en-GB" sz="2800" dirty="0" smtClean="0"/>
              <a:t>libido.</a:t>
            </a:r>
            <a:endParaRPr lang="en-GB" sz="28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Intuitively, what might we expect to happen?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255AC9-7165-4AC0-8228-9D8BA091917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2700" y="1066800"/>
          <a:ext cx="7569200" cy="4076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300"/>
                <a:gridCol w="1892300"/>
                <a:gridCol w="1892300"/>
                <a:gridCol w="1892300"/>
              </a:tblGrid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Placebo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Low Dose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High Dose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>
                        <a:solidFill>
                          <a:srgbClr val="3333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3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5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7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>
                        <a:solidFill>
                          <a:srgbClr val="3333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2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2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4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>
                        <a:solidFill>
                          <a:srgbClr val="3333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1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4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5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>
                        <a:solidFill>
                          <a:srgbClr val="3333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1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2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3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>
                        <a:solidFill>
                          <a:srgbClr val="3333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4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3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6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Mean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2.20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/>
                        <a:t>3.20</a:t>
                      </a:r>
                      <a:endParaRPr lang="en-GB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/>
                        <a:t>5.00</a:t>
                      </a:r>
                      <a:endParaRPr lang="en-GB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70C13D8-C39C-4F57-9376-6E83E3A2FD19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r>
              <a:rPr lang="en-GB" sz="4000" dirty="0"/>
              <a:t>Why Not Use Lots of </a:t>
            </a:r>
            <a:r>
              <a:rPr lang="en-GB" sz="4000" i="1" dirty="0"/>
              <a:t>t</a:t>
            </a:r>
            <a:r>
              <a:rPr lang="en-GB" sz="4000" dirty="0"/>
              <a:t>-Tests?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6923087" cy="1684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we want to compare several means why don’t we compare pairs of means with </a:t>
            </a:r>
            <a:r>
              <a:rPr lang="en-US" sz="2400" i="1"/>
              <a:t>t</a:t>
            </a:r>
            <a:r>
              <a:rPr lang="en-US" sz="2400"/>
              <a:t>-tests?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Can’t look at several independent variables.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Inflates the Type I error rate.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3213100"/>
            <a:ext cx="669925" cy="2339975"/>
            <a:chOff x="278" y="2455"/>
            <a:chExt cx="422" cy="1474"/>
          </a:xfrm>
        </p:grpSpPr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292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78" y="2983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auto">
            <a:xfrm>
              <a:off x="292" y="3520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48038" y="3213100"/>
            <a:ext cx="2190750" cy="663575"/>
            <a:chOff x="1447" y="2441"/>
            <a:chExt cx="1380" cy="418"/>
          </a:xfrm>
        </p:grpSpPr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1447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2409" y="2441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5" y="2552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19475" y="4076700"/>
            <a:ext cx="2205038" cy="663575"/>
            <a:chOff x="1433" y="2983"/>
            <a:chExt cx="1389" cy="418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433" y="2983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4" name="AutoShape 14"/>
            <p:cNvSpPr>
              <a:spLocks noChangeArrowheads="1"/>
            </p:cNvSpPr>
            <p:nvPr/>
          </p:nvSpPr>
          <p:spPr bwMode="auto">
            <a:xfrm>
              <a:off x="2414" y="2988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84" y="3094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84888" y="3284538"/>
            <a:ext cx="2019300" cy="649287"/>
            <a:chOff x="3645" y="2445"/>
            <a:chExt cx="1272" cy="409"/>
          </a:xfrm>
        </p:grpSpPr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3645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4509" y="2445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124" y="2553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</a:p>
          </p:txBody>
        </p:sp>
      </p:grp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2916238" y="3186113"/>
            <a:ext cx="5616575" cy="1652587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6581" name="Object 21"/>
          <p:cNvGraphicFramePr>
            <a:graphicFrameLocks noChangeAspect="1"/>
          </p:cNvGraphicFramePr>
          <p:nvPr/>
        </p:nvGraphicFramePr>
        <p:xfrm>
          <a:off x="3836988" y="5121275"/>
          <a:ext cx="3843337" cy="514350"/>
        </p:xfrm>
        <a:graphic>
          <a:graphicData uri="http://schemas.openxmlformats.org/presentationml/2006/ole">
            <p:oleObj spid="_x0000_s1046" name="Equation" r:id="rId3" imgW="1701720" imgH="228600" progId="Equation.DSMT4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0"/>
            <a:ext cx="1724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305BE73-F902-4541-A565-D5ED4F000BE5}" type="slidenum">
              <a:rPr lang="en-US"/>
              <a:pPr/>
              <a:t>40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344488"/>
            <a:ext cx="7332663" cy="1143000"/>
          </a:xfrm>
        </p:spPr>
        <p:txBody>
          <a:bodyPr/>
          <a:lstStyle/>
          <a:p>
            <a:r>
              <a:rPr lang="en-GB"/>
              <a:t>How do I Choose Contrasts?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1671638"/>
            <a:ext cx="7499350" cy="436086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Big </a:t>
            </a:r>
            <a:r>
              <a:rPr lang="en-GB" sz="2800" dirty="0" smtClean="0"/>
              <a:t>hint</a:t>
            </a:r>
            <a:r>
              <a:rPr lang="en-GB" sz="2800" dirty="0"/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In most experiments we usually have one or more control groups.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 logic of control groups dictates that we expect them to be different </a:t>
            </a:r>
            <a:r>
              <a:rPr lang="en-GB" sz="2400" dirty="0" smtClean="0"/>
              <a:t>from </a:t>
            </a:r>
            <a:r>
              <a:rPr lang="en-GB" sz="2400" dirty="0"/>
              <a:t>groups that we’ve manipulated.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 first contrast will always be to compare any control groups (chunk 1) with any experimental conditions (chunk 2).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build="p" bldLvl="2" autoUpdateAnimBg="0" advAuto="2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46612819-77DB-49CB-A9ED-08B7438D8582}" type="slidenum">
              <a:rPr lang="en-US"/>
              <a:pPr/>
              <a:t>41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44488"/>
            <a:ext cx="6972300" cy="1143000"/>
          </a:xfrm>
        </p:spPr>
        <p:txBody>
          <a:bodyPr/>
          <a:lstStyle/>
          <a:p>
            <a:r>
              <a:rPr lang="en-GB"/>
              <a:t>Hypotheses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671638"/>
            <a:ext cx="7423150" cy="4071937"/>
          </a:xfrm>
        </p:spPr>
        <p:txBody>
          <a:bodyPr/>
          <a:lstStyle/>
          <a:p>
            <a:r>
              <a:rPr lang="en-GB" sz="2800" dirty="0"/>
              <a:t>Hypothesis 1:</a:t>
            </a:r>
          </a:p>
          <a:p>
            <a:pPr lvl="1"/>
            <a:r>
              <a:rPr lang="en-GB" sz="2400" dirty="0"/>
              <a:t>People who take Viagra will have a higher libido than those who don’t.</a:t>
            </a:r>
          </a:p>
          <a:p>
            <a:pPr lvl="1"/>
            <a:r>
              <a:rPr lang="en-GB" sz="2400" dirty="0" smtClean="0"/>
              <a:t>placebo </a:t>
            </a:r>
            <a:r>
              <a:rPr lang="en-GB" sz="2400" dirty="0" smtClean="0">
                <a:sym typeface="Symbol" pitchFamily="18" charset="2"/>
              </a:rPr>
              <a:t> (low, high)</a:t>
            </a:r>
            <a:endParaRPr lang="en-GB" sz="2400" dirty="0" smtClean="0"/>
          </a:p>
          <a:p>
            <a:r>
              <a:rPr lang="en-GB" sz="2800" dirty="0" smtClean="0"/>
              <a:t>Hypothesis </a:t>
            </a:r>
            <a:r>
              <a:rPr lang="en-GB" sz="2800" dirty="0"/>
              <a:t>2:</a:t>
            </a:r>
          </a:p>
          <a:p>
            <a:pPr lvl="1"/>
            <a:r>
              <a:rPr lang="en-GB" sz="2400" dirty="0"/>
              <a:t>People taking a high dose of Viagra will have a greater libido than those taking a low dose.</a:t>
            </a:r>
          </a:p>
          <a:p>
            <a:pPr lvl="1"/>
            <a:r>
              <a:rPr lang="en-GB" sz="2400" dirty="0" smtClean="0"/>
              <a:t>low </a:t>
            </a:r>
            <a:r>
              <a:rPr lang="en-GB" sz="2400" dirty="0" smtClean="0">
                <a:sym typeface="Symbol" pitchFamily="18" charset="2"/>
              </a:rPr>
              <a:t> high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C5F4564-5000-49F4-81CC-B349134AB90B}" type="slidenum">
              <a:rPr lang="en-US"/>
              <a:pPr/>
              <a:t>42</a:t>
            </a:fld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Planned Comparisons</a:t>
            </a:r>
            <a:endParaRPr lang="en-US"/>
          </a:p>
        </p:txBody>
      </p:sp>
      <p:pic>
        <p:nvPicPr>
          <p:cNvPr id="2" name="Picture 1" descr="Screen shot 2011-08-02 at 15.31.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768752" cy="48367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</a:t>
            </a:r>
            <a:endParaRPr lang="en-GB" dirty="0"/>
          </a:p>
        </p:txBody>
      </p:sp>
      <p:pic>
        <p:nvPicPr>
          <p:cNvPr id="2" name="Picture 1" descr="Screen shot 2011-08-02 at 15.32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480720" cy="537099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96908"/>
          </a:xfrm>
        </p:spPr>
        <p:txBody>
          <a:bodyPr/>
          <a:lstStyle/>
          <a:p>
            <a:r>
              <a:rPr lang="en-GB" dirty="0" smtClean="0"/>
              <a:t>Another Example</a:t>
            </a:r>
            <a:endParaRPr lang="en-GB" dirty="0"/>
          </a:p>
        </p:txBody>
      </p:sp>
      <p:pic>
        <p:nvPicPr>
          <p:cNvPr id="4" name="Picture 3" descr="Screen shot 2011-08-02 at 15.33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097840" cy="545596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80F18A5-2F68-4F36-ABE8-329AD98F5C48}" type="slidenum">
              <a:rPr lang="en-US"/>
              <a:pPr/>
              <a:t>45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44488"/>
            <a:ext cx="7599363" cy="1143000"/>
          </a:xfrm>
        </p:spPr>
        <p:txBody>
          <a:bodyPr/>
          <a:lstStyle/>
          <a:p>
            <a:r>
              <a:rPr lang="en-GB"/>
              <a:t>Coding Planned Contrasts: Rules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0" y="1879600"/>
            <a:ext cx="7448550" cy="3814763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Rule 1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Groups coded with positive weights compared to groups coded with negative weights.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Rule 2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The sum of weights for a comparison should be zero.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Rule 3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If a group is not involved in a comparison, assign it a weight of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662D638-D525-426D-9560-3C65DF64B6C1}" type="slidenum">
              <a:rPr lang="en-US"/>
              <a:pPr/>
              <a:t>46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44488"/>
            <a:ext cx="7383463" cy="1143000"/>
          </a:xfrm>
        </p:spPr>
        <p:txBody>
          <a:bodyPr>
            <a:normAutofit fontScale="90000"/>
          </a:bodyPr>
          <a:lstStyle/>
          <a:p>
            <a:r>
              <a:rPr lang="en-GB"/>
              <a:t>Coding Planned Contrasts: Rules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92300"/>
            <a:ext cx="7550150" cy="3721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Rule 4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For a given contrast, the weights assigned to the group(s) in one chunk of variation should be equal to the number of groups in the opposite chunk of variation.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/>
              <a:t>Rule 5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If a group is singled out in a comparison, then that group should not be used in any subsequent contrasts.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8-02 at 15.37.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6" y="1700808"/>
            <a:ext cx="81051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2 at 15.39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9" y="1081126"/>
            <a:ext cx="8149571" cy="3427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536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2 at 15.16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6" y="476672"/>
            <a:ext cx="8136904" cy="2222062"/>
          </a:xfrm>
          <a:prstGeom prst="rect">
            <a:avLst/>
          </a:prstGeom>
        </p:spPr>
      </p:pic>
      <p:pic>
        <p:nvPicPr>
          <p:cNvPr id="3" name="Picture 2" descr="Screen shot 2011-08-02 at 15.19.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4" y="3356992"/>
            <a:ext cx="8231002" cy="2307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96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D738010-2472-4BB9-B32B-B433656D43F9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ANOVA Tell </a:t>
            </a:r>
            <a:r>
              <a:rPr lang="en-GB" dirty="0" smtClean="0"/>
              <a:t>Us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Null </a:t>
            </a:r>
            <a:r>
              <a:rPr lang="en-US" sz="2800" dirty="0" err="1" smtClean="0"/>
              <a:t>hyothesis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Like a </a:t>
            </a:r>
            <a:r>
              <a:rPr lang="en-US" sz="2400" i="1" dirty="0"/>
              <a:t>t</a:t>
            </a:r>
            <a:r>
              <a:rPr lang="en-US" sz="2400" dirty="0"/>
              <a:t>-test, ANOVA tests the null hypothesis that the means are the same.</a:t>
            </a:r>
          </a:p>
          <a:p>
            <a:r>
              <a:rPr lang="en-US" sz="2800" dirty="0"/>
              <a:t>Experimental </a:t>
            </a:r>
            <a:r>
              <a:rPr lang="en-US" sz="2800" dirty="0" smtClean="0"/>
              <a:t>hypothesis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The means differ.</a:t>
            </a:r>
          </a:p>
          <a:p>
            <a:r>
              <a:rPr lang="en-US" sz="2800" dirty="0"/>
              <a:t>ANOVA is an </a:t>
            </a:r>
            <a:r>
              <a:rPr lang="en-US" sz="2800" dirty="0" smtClean="0"/>
              <a:t>omnibus </a:t>
            </a:r>
            <a:r>
              <a:rPr lang="en-US" sz="2800" dirty="0"/>
              <a:t>test</a:t>
            </a:r>
          </a:p>
          <a:p>
            <a:pPr lvl="1"/>
            <a:r>
              <a:rPr lang="en-US" sz="2400" dirty="0"/>
              <a:t>It test for an overall difference between groups.</a:t>
            </a:r>
          </a:p>
          <a:p>
            <a:pPr lvl="1"/>
            <a:r>
              <a:rPr lang="en-US" sz="2400" dirty="0"/>
              <a:t>It tells us that the group means are different.</a:t>
            </a:r>
          </a:p>
          <a:p>
            <a:pPr lvl="1"/>
            <a:r>
              <a:rPr lang="en-US" sz="2400" dirty="0"/>
              <a:t>It doesn’t tell us exactly which means differ.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643182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One-Way ANOVA </a:t>
            </a: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R Commander</a:t>
            </a:r>
            <a:endParaRPr lang="en-US" dirty="0"/>
          </a:p>
        </p:txBody>
      </p:sp>
      <p:pic>
        <p:nvPicPr>
          <p:cNvPr id="3" name="Picture 2" descr="Screen shot 2011-08-03 at 10.34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300192" cy="4901434"/>
          </a:xfrm>
          <a:prstGeom prst="rect">
            <a:avLst/>
          </a:prstGeom>
        </p:spPr>
      </p:pic>
      <p:pic>
        <p:nvPicPr>
          <p:cNvPr id="4" name="Picture 3" descr="Screen Shot 2011-11-25 at 10.32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28800"/>
            <a:ext cx="5954522" cy="4700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043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One-Way ANOVA using </a:t>
            </a:r>
            <a:r>
              <a:rPr lang="en-US" b="1" dirty="0"/>
              <a:t>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Test Assumptions Are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</a:t>
            </a:r>
            <a:r>
              <a:rPr lang="en-GB" dirty="0" smtClean="0"/>
              <a:t>sing </a:t>
            </a:r>
            <a:r>
              <a:rPr lang="en-GB" i="1" dirty="0"/>
              <a:t>lm(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  <a:endParaRPr lang="fr-FR" dirty="0" smtClean="0"/>
          </a:p>
          <a:p>
            <a:pPr marL="400050" lvl="1" indent="0">
              <a:buNone/>
            </a:pPr>
            <a:r>
              <a:rPr lang="fr-FR" dirty="0" err="1" smtClean="0"/>
              <a:t>viagraModel</a:t>
            </a:r>
            <a:r>
              <a:rPr lang="fr-FR" dirty="0"/>
              <a:t>&lt;-lm(</a:t>
            </a:r>
            <a:r>
              <a:rPr lang="fr-FR" dirty="0" err="1"/>
              <a:t>libido~dose</a:t>
            </a:r>
            <a:r>
              <a:rPr lang="fr-FR" dirty="0"/>
              <a:t>, data = </a:t>
            </a:r>
            <a:r>
              <a:rPr lang="fr-FR" dirty="0" err="1"/>
              <a:t>viagraData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i="1" dirty="0" err="1" smtClean="0"/>
              <a:t>aov</a:t>
            </a:r>
            <a:r>
              <a:rPr lang="fr-FR" i="1" dirty="0" smtClean="0"/>
              <a:t>()</a:t>
            </a:r>
            <a:r>
              <a:rPr lang="fr-FR" dirty="0" smtClean="0"/>
              <a:t>:</a:t>
            </a:r>
          </a:p>
          <a:p>
            <a:pPr marL="400050" lvl="1" indent="0">
              <a:buNone/>
            </a:pPr>
            <a:r>
              <a:rPr lang="en-GB" dirty="0" err="1"/>
              <a:t>viagraModel</a:t>
            </a:r>
            <a:r>
              <a:rPr lang="en-GB" dirty="0"/>
              <a:t>&lt;-</a:t>
            </a:r>
            <a:r>
              <a:rPr lang="en-GB" dirty="0" err="1"/>
              <a:t>aov</a:t>
            </a:r>
            <a:r>
              <a:rPr lang="en-GB" dirty="0"/>
              <a:t>(libido ~ dose, data = </a:t>
            </a:r>
            <a:r>
              <a:rPr lang="en-GB" dirty="0" err="1"/>
              <a:t>viagraData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viagraModel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4269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</a:t>
            </a:r>
            <a:r>
              <a:rPr lang="en-US" i="1" dirty="0" err="1" smtClean="0"/>
              <a:t>aov</a:t>
            </a:r>
            <a:r>
              <a:rPr lang="en-US" i="1" dirty="0" smtClean="0"/>
              <a:t>()</a:t>
            </a:r>
            <a:endParaRPr lang="en-US" i="1" dirty="0"/>
          </a:p>
        </p:txBody>
      </p:sp>
      <p:pic>
        <p:nvPicPr>
          <p:cNvPr id="5" name="Picture 4" descr="Screen shot 2011-08-03 at 10.47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94" y="2276872"/>
            <a:ext cx="7886700" cy="17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762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plot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)</a:t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1-08-03 at 10.50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7281212" cy="4028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514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variances are not equal across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</a:t>
            </a:r>
            <a:r>
              <a:rPr lang="en-GB" dirty="0" err="1"/>
              <a:t>Levene’s</a:t>
            </a:r>
            <a:r>
              <a:rPr lang="en-GB" dirty="0"/>
              <a:t> test is significant then it is reasonable to assume that population variances are different across </a:t>
            </a:r>
            <a:r>
              <a:rPr lang="en-GB" dirty="0" smtClean="0"/>
              <a:t>groups.</a:t>
            </a:r>
          </a:p>
          <a:p>
            <a:r>
              <a:rPr lang="en-GB" dirty="0" smtClean="0"/>
              <a:t>We </a:t>
            </a:r>
            <a:r>
              <a:rPr lang="en-GB" dirty="0"/>
              <a:t>can get the output for Welch’s </a:t>
            </a:r>
            <a:r>
              <a:rPr lang="en-GB" i="1" dirty="0"/>
              <a:t>F</a:t>
            </a:r>
            <a:r>
              <a:rPr lang="en-GB" dirty="0"/>
              <a:t> for the current data by executing:</a:t>
            </a:r>
          </a:p>
          <a:p>
            <a:pPr marL="457200" lvl="1" indent="0">
              <a:buNone/>
            </a:pPr>
            <a:r>
              <a:rPr lang="en-GB" dirty="0" err="1"/>
              <a:t>oneway.test</a:t>
            </a:r>
            <a:r>
              <a:rPr lang="en-GB" dirty="0"/>
              <a:t>(libido ~ dose, data = </a:t>
            </a:r>
            <a:r>
              <a:rPr lang="en-GB" dirty="0" err="1"/>
              <a:t>viagraData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9929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5" name="Picture 4" descr="Screen shot 2011-08-03 at 10.59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60848"/>
            <a:ext cx="7457132" cy="1649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590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Robust </a:t>
            </a:r>
            <a:r>
              <a:rPr lang="en-GB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GB" dirty="0" smtClean="0"/>
              <a:t>equire </a:t>
            </a:r>
            <a:r>
              <a:rPr lang="en-GB" dirty="0"/>
              <a:t>the data to be in wide format rather than the long </a:t>
            </a:r>
            <a:r>
              <a:rPr lang="en-GB" dirty="0" smtClean="0"/>
              <a:t>format.</a:t>
            </a:r>
          </a:p>
          <a:p>
            <a:r>
              <a:rPr lang="en-GB" dirty="0" smtClean="0"/>
              <a:t>We </a:t>
            </a:r>
            <a:r>
              <a:rPr lang="en-GB" dirty="0"/>
              <a:t>can reformat the data </a:t>
            </a:r>
            <a:r>
              <a:rPr lang="en-GB" dirty="0" smtClean="0"/>
              <a:t>using </a:t>
            </a:r>
            <a:r>
              <a:rPr lang="en-GB" i="1" dirty="0" err="1"/>
              <a:t>unstack</a:t>
            </a:r>
            <a:r>
              <a:rPr lang="en-GB" i="1" dirty="0"/>
              <a:t>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viagraWide</a:t>
            </a:r>
            <a:r>
              <a:rPr lang="en-GB" dirty="0"/>
              <a:t>&lt;-</a:t>
            </a:r>
            <a:r>
              <a:rPr lang="en-GB" dirty="0" err="1"/>
              <a:t>unstack</a:t>
            </a:r>
            <a:r>
              <a:rPr lang="en-GB" dirty="0"/>
              <a:t>(</a:t>
            </a:r>
            <a:r>
              <a:rPr lang="en-GB" dirty="0" err="1"/>
              <a:t>viagraData</a:t>
            </a:r>
            <a:r>
              <a:rPr lang="en-GB" dirty="0"/>
              <a:t>, libido ~ dose)</a:t>
            </a:r>
          </a:p>
          <a:p>
            <a:r>
              <a:rPr lang="en-GB" dirty="0"/>
              <a:t>This command creates a new </a:t>
            </a:r>
            <a:r>
              <a:rPr lang="en-GB" dirty="0" err="1"/>
              <a:t>dataframe</a:t>
            </a:r>
            <a:r>
              <a:rPr lang="en-GB" dirty="0"/>
              <a:t> called </a:t>
            </a:r>
            <a:r>
              <a:rPr lang="en-GB" i="1" dirty="0" err="1"/>
              <a:t>viagraWide</a:t>
            </a:r>
            <a:r>
              <a:rPr lang="en-GB" dirty="0"/>
              <a:t>, which is our Viagra data but in wide format, so each column represents a different </a:t>
            </a:r>
            <a:r>
              <a:rPr lang="en-GB" dirty="0" smtClean="0"/>
              <a:t>group.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85623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viagraWide</a:t>
            </a:r>
            <a:endParaRPr lang="en-US" dirty="0"/>
          </a:p>
        </p:txBody>
      </p:sp>
      <p:pic>
        <p:nvPicPr>
          <p:cNvPr id="6" name="Picture 5" descr="Screen shot 2011-08-03 at 11.06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22" y="2204863"/>
            <a:ext cx="6230846" cy="2488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0623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ANOVA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an </a:t>
            </a:r>
            <a:r>
              <a:rPr lang="en-GB" dirty="0"/>
              <a:t>ANOVA of the Viagra data based on 20% trimmed </a:t>
            </a:r>
            <a:r>
              <a:rPr lang="en-GB" dirty="0" smtClean="0"/>
              <a:t>means: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t1way(</a:t>
            </a:r>
            <a:r>
              <a:rPr lang="en-GB" dirty="0" err="1"/>
              <a:t>viagraWide</a:t>
            </a:r>
            <a:r>
              <a:rPr lang="en-GB" dirty="0"/>
              <a:t>)</a:t>
            </a:r>
          </a:p>
          <a:p>
            <a:r>
              <a:rPr lang="en-GB" dirty="0" smtClean="0"/>
              <a:t>To compare </a:t>
            </a:r>
            <a:r>
              <a:rPr lang="en-GB" dirty="0"/>
              <a:t>medians rather than </a:t>
            </a:r>
            <a:r>
              <a:rPr lang="en-GB" dirty="0" smtClean="0"/>
              <a:t>means:</a:t>
            </a:r>
          </a:p>
          <a:p>
            <a:pPr marL="400050" lvl="1" indent="0">
              <a:buNone/>
            </a:pPr>
            <a:r>
              <a:rPr lang="en-GB" dirty="0"/>
              <a:t>m</a:t>
            </a:r>
            <a:r>
              <a:rPr lang="en-GB" dirty="0" smtClean="0"/>
              <a:t>ed1way(</a:t>
            </a:r>
            <a:r>
              <a:rPr lang="en-GB" dirty="0" err="1" smtClean="0"/>
              <a:t>viagraWide</a:t>
            </a:r>
            <a:r>
              <a:rPr lang="en-GB" dirty="0" smtClean="0"/>
              <a:t>)</a:t>
            </a:r>
          </a:p>
          <a:p>
            <a:pPr marL="457200" indent="-457200"/>
            <a:r>
              <a:rPr lang="en-GB" dirty="0" smtClean="0"/>
              <a:t>To add </a:t>
            </a:r>
            <a:r>
              <a:rPr lang="en-GB" dirty="0"/>
              <a:t>a bootstrap to the trimmed mean </a:t>
            </a:r>
            <a:r>
              <a:rPr lang="en-GB" dirty="0" smtClean="0"/>
              <a:t>method: </a:t>
            </a:r>
          </a:p>
          <a:p>
            <a:pPr marL="400050" lvl="1" indent="0">
              <a:buNone/>
            </a:pPr>
            <a:r>
              <a:rPr lang="en-GB" dirty="0"/>
              <a:t>t1waybt(</a:t>
            </a:r>
            <a:r>
              <a:rPr lang="en-GB" dirty="0" err="1"/>
              <a:t>viagraWide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832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Output</a:t>
            </a:r>
            <a:endParaRPr lang="en-US" dirty="0"/>
          </a:p>
        </p:txBody>
      </p:sp>
      <p:pic>
        <p:nvPicPr>
          <p:cNvPr id="5" name="Picture 4" descr="Screen shot 2011-08-03 at 11.16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84784"/>
            <a:ext cx="8864600" cy="387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123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ANOVA as Regression</a:t>
            </a:r>
            <a:endParaRPr lang="en-GB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22375" y="2355850"/>
          <a:ext cx="7666038" cy="852488"/>
        </p:xfrm>
        <a:graphic>
          <a:graphicData uri="http://schemas.openxmlformats.org/presentationml/2006/ole">
            <p:oleObj spid="_x0000_s23583" name="Equation" r:id="rId3" imgW="2044440" imgH="228600" progId="Equation.DSMT4">
              <p:embed/>
            </p:oleObj>
          </a:graphicData>
        </a:graphic>
      </p:graphicFrame>
      <p:pic>
        <p:nvPicPr>
          <p:cNvPr id="4" name="Picture 3" descr="Screen shot 2011-08-02 at 15.02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6" y="3501008"/>
            <a:ext cx="8262918" cy="2304256"/>
          </a:xfrm>
          <a:prstGeom prst="rect">
            <a:avLst/>
          </a:prstGeom>
        </p:spPr>
      </p:pic>
      <p:graphicFrame>
        <p:nvGraphicFramePr>
          <p:cNvPr id="23597" name="Object 45"/>
          <p:cNvGraphicFramePr>
            <a:graphicFrameLocks noChangeAspect="1"/>
          </p:cNvGraphicFramePr>
          <p:nvPr/>
        </p:nvGraphicFramePr>
        <p:xfrm>
          <a:off x="1901825" y="1293813"/>
          <a:ext cx="6380163" cy="947737"/>
        </p:xfrm>
        <a:graphic>
          <a:graphicData uri="http://schemas.openxmlformats.org/presentationml/2006/ole">
            <p:oleObj spid="_x0000_s23597" name="Equation" r:id="rId5" imgW="170172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Contrasts using </a:t>
            </a:r>
            <a:r>
              <a:rPr lang="en-GB" b="1" dirty="0"/>
              <a:t>R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To do planned comparisons in </a:t>
            </a:r>
            <a:r>
              <a:rPr lang="en-GB" b="1" dirty="0"/>
              <a:t>R</a:t>
            </a:r>
            <a:r>
              <a:rPr lang="en-GB" dirty="0"/>
              <a:t> we have to set the contrast attribute of our grouping variable using the </a:t>
            </a:r>
            <a:r>
              <a:rPr lang="en-GB" i="1" dirty="0"/>
              <a:t>contrast()</a:t>
            </a:r>
            <a:r>
              <a:rPr lang="en-GB" dirty="0"/>
              <a:t> function and then recreate our ANOVA model using </a:t>
            </a:r>
            <a:r>
              <a:rPr lang="en-GB" i="1" dirty="0" err="1"/>
              <a:t>aov</a:t>
            </a:r>
            <a:r>
              <a:rPr lang="en-GB" i="1" dirty="0"/>
              <a:t>()</a:t>
            </a:r>
            <a:r>
              <a:rPr lang="en-GB" dirty="0"/>
              <a:t>. By default, dummy coding is </a:t>
            </a:r>
            <a:r>
              <a:rPr lang="en-GB" dirty="0" smtClean="0"/>
              <a:t>used.</a:t>
            </a:r>
          </a:p>
          <a:p>
            <a:r>
              <a:rPr lang="en-GB" dirty="0" smtClean="0"/>
              <a:t>We </a:t>
            </a:r>
            <a:r>
              <a:rPr lang="en-GB" dirty="0"/>
              <a:t>can see this if we summarise our existing </a:t>
            </a:r>
            <a:r>
              <a:rPr lang="en-GB" i="1" dirty="0" err="1"/>
              <a:t>viagraModel</a:t>
            </a:r>
            <a:r>
              <a:rPr lang="en-GB" dirty="0"/>
              <a:t> using the </a:t>
            </a:r>
            <a:r>
              <a:rPr lang="en-GB" i="1" dirty="0" err="1"/>
              <a:t>summary.lm</a:t>
            </a:r>
            <a:r>
              <a:rPr lang="en-GB" i="1" dirty="0"/>
              <a:t>()</a:t>
            </a:r>
            <a:r>
              <a:rPr lang="en-GB" dirty="0"/>
              <a:t> function rather than </a:t>
            </a:r>
            <a:r>
              <a:rPr lang="en-GB" i="1" dirty="0"/>
              <a:t>summary(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 err="1" smtClean="0"/>
              <a:t>summary.lm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)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9018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5" name="Picture 4" descr="Screen shot 2011-08-03 at 13.37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8483600" cy="273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919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90A0576-F460-4BF3-8685-B6B580A44422}" type="slidenum">
              <a:rPr lang="en-US"/>
              <a:pPr/>
              <a:t>62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4488"/>
            <a:ext cx="7993063" cy="1143000"/>
          </a:xfrm>
        </p:spPr>
        <p:txBody>
          <a:bodyPr/>
          <a:lstStyle/>
          <a:p>
            <a:r>
              <a:rPr lang="en-GB" i="1" dirty="0"/>
              <a:t>Post Hoc </a:t>
            </a:r>
            <a:r>
              <a:rPr lang="en-GB" dirty="0"/>
              <a:t>Tests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1671638"/>
            <a:ext cx="7689850" cy="3544887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Compare each mean against all others.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 general terms they use a stricter criterion to accept an effect as significant.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Hence, control the </a:t>
            </a:r>
            <a:r>
              <a:rPr lang="en-GB" dirty="0" err="1"/>
              <a:t>familywise</a:t>
            </a:r>
            <a:r>
              <a:rPr lang="en-GB" dirty="0"/>
              <a:t> error rate.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Simplest example is the </a:t>
            </a:r>
            <a:r>
              <a:rPr lang="en-GB" dirty="0" err="1"/>
              <a:t>Bonferroni</a:t>
            </a:r>
            <a:r>
              <a:rPr lang="en-GB" dirty="0"/>
              <a:t> method:</a:t>
            </a: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771800" y="4365104"/>
          <a:ext cx="4940300" cy="969962"/>
        </p:xfrm>
        <a:graphic>
          <a:graphicData uri="http://schemas.openxmlformats.org/presentationml/2006/ole">
            <p:oleObj spid="_x0000_s19478" name="Equation" r:id="rId4" imgW="19810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EF62401-D1C8-46EE-BC6B-243EE5B614EC}" type="slidenum">
              <a:rPr lang="en-US"/>
              <a:pPr/>
              <a:t>63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4488"/>
            <a:ext cx="7993063" cy="1143000"/>
          </a:xfrm>
        </p:spPr>
        <p:txBody>
          <a:bodyPr>
            <a:normAutofit/>
          </a:bodyPr>
          <a:lstStyle/>
          <a:p>
            <a:r>
              <a:rPr lang="en-GB" i="1" dirty="0"/>
              <a:t>Post Hoc </a:t>
            </a:r>
            <a:r>
              <a:rPr lang="en-GB" dirty="0"/>
              <a:t>Tests </a:t>
            </a:r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00238"/>
            <a:ext cx="7588250" cy="4022725"/>
          </a:xfrm>
        </p:spPr>
        <p:txBody>
          <a:bodyPr>
            <a:normAutofit/>
          </a:bodyPr>
          <a:lstStyle/>
          <a:p>
            <a:r>
              <a:rPr lang="en-GB" sz="2400" dirty="0"/>
              <a:t>How you conduct </a:t>
            </a:r>
            <a:r>
              <a:rPr lang="en-GB" sz="2400" i="1" dirty="0"/>
              <a:t>post hoc </a:t>
            </a:r>
            <a:r>
              <a:rPr lang="en-GB" sz="2400" dirty="0"/>
              <a:t>tests in </a:t>
            </a:r>
            <a:r>
              <a:rPr lang="en-GB" sz="2400" b="1" dirty="0"/>
              <a:t>R</a:t>
            </a:r>
            <a:r>
              <a:rPr lang="en-GB" sz="2400" dirty="0"/>
              <a:t> depends on which test you’d like to do. </a:t>
            </a:r>
            <a:endParaRPr lang="en-GB" sz="2400" dirty="0" smtClean="0"/>
          </a:p>
          <a:p>
            <a:r>
              <a:rPr lang="en-GB" sz="2400" dirty="0" err="1" smtClean="0"/>
              <a:t>Bonferroni</a:t>
            </a:r>
            <a:r>
              <a:rPr lang="en-GB" sz="2400" dirty="0" smtClean="0"/>
              <a:t> </a:t>
            </a:r>
            <a:r>
              <a:rPr lang="en-GB" sz="2400" dirty="0"/>
              <a:t>and related methods such as </a:t>
            </a:r>
            <a:r>
              <a:rPr lang="en-GB" sz="2400" dirty="0" smtClean="0"/>
              <a:t>the Holm </a:t>
            </a:r>
            <a:r>
              <a:rPr lang="en-GB" sz="2400" dirty="0"/>
              <a:t>and </a:t>
            </a:r>
            <a:r>
              <a:rPr lang="en-GB" sz="2400" dirty="0" err="1" smtClean="0"/>
              <a:t>Benjamini</a:t>
            </a:r>
            <a:r>
              <a:rPr lang="en-GB" sz="2400" dirty="0" smtClean="0"/>
              <a:t>–Hochberg (</a:t>
            </a:r>
            <a:r>
              <a:rPr lang="en-GB" sz="2400" dirty="0" err="1" smtClean="0"/>
              <a:t>BH</a:t>
            </a:r>
            <a:r>
              <a:rPr lang="en-GB" sz="2400" dirty="0" smtClean="0"/>
              <a:t>) variants </a:t>
            </a:r>
            <a:r>
              <a:rPr lang="en-GB" sz="2400" dirty="0"/>
              <a:t>are done using the </a:t>
            </a:r>
            <a:r>
              <a:rPr lang="en-GB" sz="2400" i="1" dirty="0" err="1"/>
              <a:t>pairwise.t.test</a:t>
            </a:r>
            <a:r>
              <a:rPr lang="en-GB" sz="2400" i="1" dirty="0"/>
              <a:t>()</a:t>
            </a:r>
            <a:r>
              <a:rPr lang="en-GB" sz="2400" dirty="0"/>
              <a:t> function, which is part of the </a:t>
            </a:r>
            <a:r>
              <a:rPr lang="en-GB" sz="2400" b="1" dirty="0"/>
              <a:t>R</a:t>
            </a:r>
            <a:r>
              <a:rPr lang="en-GB" sz="2400" dirty="0"/>
              <a:t> base </a:t>
            </a:r>
            <a:r>
              <a:rPr lang="en-GB" sz="2400" dirty="0" smtClean="0"/>
              <a:t>system.</a:t>
            </a:r>
          </a:p>
          <a:p>
            <a:r>
              <a:rPr lang="en-GB" sz="2400" dirty="0" smtClean="0"/>
              <a:t>However</a:t>
            </a:r>
            <a:r>
              <a:rPr lang="en-GB" sz="2400" dirty="0"/>
              <a:t>, </a:t>
            </a:r>
            <a:r>
              <a:rPr lang="en-GB" sz="2400" dirty="0" err="1"/>
              <a:t>Tukey</a:t>
            </a:r>
            <a:r>
              <a:rPr lang="en-GB" sz="2400" dirty="0"/>
              <a:t> and </a:t>
            </a:r>
            <a:r>
              <a:rPr lang="en-GB" sz="2400" dirty="0" err="1"/>
              <a:t>Dunnett’s</a:t>
            </a:r>
            <a:r>
              <a:rPr lang="en-GB" sz="2400" dirty="0"/>
              <a:t> </a:t>
            </a:r>
            <a:r>
              <a:rPr lang="en-GB" sz="2400" dirty="0" smtClean="0"/>
              <a:t>test </a:t>
            </a:r>
            <a:r>
              <a:rPr lang="en-GB" sz="2400" dirty="0"/>
              <a:t>can be done using the </a:t>
            </a:r>
            <a:r>
              <a:rPr lang="en-GB" sz="2400" i="1" dirty="0" err="1"/>
              <a:t>glht</a:t>
            </a:r>
            <a:r>
              <a:rPr lang="en-GB" sz="2400" i="1" dirty="0"/>
              <a:t>()</a:t>
            </a:r>
            <a:r>
              <a:rPr lang="en-GB" sz="2400" dirty="0"/>
              <a:t> function in the </a:t>
            </a:r>
            <a:r>
              <a:rPr lang="en-GB" sz="2400" i="1" dirty="0" err="1"/>
              <a:t>multcomp</a:t>
            </a:r>
            <a:r>
              <a:rPr lang="en-GB" sz="2400" i="1" dirty="0"/>
              <a:t>()</a:t>
            </a:r>
            <a:r>
              <a:rPr lang="en-GB" sz="2400" dirty="0"/>
              <a:t> package. </a:t>
            </a:r>
            <a:endParaRPr lang="en-GB" sz="2400" dirty="0" smtClean="0"/>
          </a:p>
          <a:p>
            <a:r>
              <a:rPr lang="en-GB" sz="2400" dirty="0" smtClean="0"/>
              <a:t>Finally</a:t>
            </a:r>
            <a:r>
              <a:rPr lang="en-GB" sz="2400" dirty="0"/>
              <a:t>, Wilcox </a:t>
            </a:r>
            <a:r>
              <a:rPr lang="en-GB" sz="2400" dirty="0" smtClean="0"/>
              <a:t>(</a:t>
            </a:r>
            <a:r>
              <a:rPr lang="en-US" sz="2400" dirty="0" smtClean="0"/>
              <a:t>2005</a:t>
            </a:r>
            <a:r>
              <a:rPr lang="en-GB" sz="2400" dirty="0" smtClean="0"/>
              <a:t>) </a:t>
            </a:r>
            <a:r>
              <a:rPr lang="en-GB" sz="2400" dirty="0"/>
              <a:t>has some robust methods implemented in his functions </a:t>
            </a:r>
            <a:r>
              <a:rPr lang="en-GB" sz="2400" i="1" dirty="0" err="1"/>
              <a:t>lincon</a:t>
            </a:r>
            <a:r>
              <a:rPr lang="en-GB" sz="2400" i="1" dirty="0"/>
              <a:t>()</a:t>
            </a:r>
            <a:r>
              <a:rPr lang="en-GB" sz="2400" dirty="0"/>
              <a:t> and </a:t>
            </a:r>
            <a:r>
              <a:rPr lang="en-GB" sz="2400" i="1" dirty="0"/>
              <a:t>mcpp20()</a:t>
            </a:r>
            <a:r>
              <a:rPr lang="en-GB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Bonferroni</a:t>
            </a:r>
            <a:r>
              <a:rPr lang="en-GB" dirty="0"/>
              <a:t> and BH </a:t>
            </a:r>
            <a:r>
              <a:rPr lang="en-GB" i="1" dirty="0"/>
              <a:t>post hoc </a:t>
            </a:r>
            <a:r>
              <a:rPr lang="en-GB" dirty="0"/>
              <a:t>tests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/>
            <a:r>
              <a:rPr lang="en-GB" dirty="0" err="1"/>
              <a:t>pairwise.t.test</a:t>
            </a:r>
            <a:r>
              <a:rPr lang="en-GB" dirty="0"/>
              <a:t>(</a:t>
            </a:r>
            <a:r>
              <a:rPr lang="en-GB" dirty="0" err="1"/>
              <a:t>viagraData$libido</a:t>
            </a:r>
            <a:r>
              <a:rPr lang="en-GB" dirty="0"/>
              <a:t>, </a:t>
            </a:r>
            <a:r>
              <a:rPr lang="en-GB" dirty="0" err="1"/>
              <a:t>viagraData$dose</a:t>
            </a:r>
            <a:r>
              <a:rPr lang="en-GB" dirty="0"/>
              <a:t>, </a:t>
            </a:r>
            <a:r>
              <a:rPr lang="en-GB" dirty="0" err="1"/>
              <a:t>p.adjust.method</a:t>
            </a:r>
            <a:r>
              <a:rPr lang="en-GB" dirty="0"/>
              <a:t> = "</a:t>
            </a:r>
            <a:r>
              <a:rPr lang="en-GB" dirty="0" err="1"/>
              <a:t>bonferroni</a:t>
            </a:r>
            <a:r>
              <a:rPr lang="en-GB" dirty="0"/>
              <a:t>")</a:t>
            </a:r>
          </a:p>
          <a:p>
            <a:pPr marL="857250" lvl="1" indent="-457200"/>
            <a:r>
              <a:rPr lang="en-GB" dirty="0" err="1"/>
              <a:t>pairwise.t.test</a:t>
            </a:r>
            <a:r>
              <a:rPr lang="en-GB" dirty="0"/>
              <a:t>(</a:t>
            </a:r>
            <a:r>
              <a:rPr lang="en-GB" dirty="0" err="1"/>
              <a:t>viagraData$libido</a:t>
            </a:r>
            <a:r>
              <a:rPr lang="en-GB" dirty="0"/>
              <a:t>, </a:t>
            </a:r>
            <a:r>
              <a:rPr lang="en-GB" dirty="0" err="1"/>
              <a:t>viagraData$dose</a:t>
            </a:r>
            <a:r>
              <a:rPr lang="en-GB" dirty="0"/>
              <a:t>, </a:t>
            </a:r>
            <a:r>
              <a:rPr lang="en-GB" dirty="0" err="1"/>
              <a:t>p.adjust.method</a:t>
            </a:r>
            <a:r>
              <a:rPr lang="en-GB" dirty="0"/>
              <a:t> = "BH")</a:t>
            </a:r>
          </a:p>
          <a:p>
            <a:endParaRPr lang="en-US" dirty="0"/>
          </a:p>
        </p:txBody>
      </p:sp>
      <p:pic>
        <p:nvPicPr>
          <p:cNvPr id="10" name="Picture 9" descr="Screen shot 2011-08-03 at 13.57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7812360" cy="3004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178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the Viagra data, we can obtain </a:t>
            </a:r>
            <a:r>
              <a:rPr lang="en-GB" dirty="0" err="1"/>
              <a:t>Tukey</a:t>
            </a:r>
            <a:r>
              <a:rPr lang="en-GB" dirty="0"/>
              <a:t> </a:t>
            </a:r>
            <a:r>
              <a:rPr lang="en-GB" i="1" dirty="0"/>
              <a:t>post hoc </a:t>
            </a:r>
            <a:r>
              <a:rPr lang="en-GB" dirty="0"/>
              <a:t>tests by executing:</a:t>
            </a:r>
          </a:p>
          <a:p>
            <a:pPr marL="457200" lvl="1" indent="0">
              <a:buNone/>
            </a:pPr>
            <a:r>
              <a:rPr lang="en-GB" dirty="0" err="1"/>
              <a:t>postHocs</a:t>
            </a:r>
            <a:r>
              <a:rPr lang="en-GB" dirty="0"/>
              <a:t>&lt;-</a:t>
            </a:r>
            <a:r>
              <a:rPr lang="en-GB" dirty="0" err="1"/>
              <a:t>glht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, </a:t>
            </a:r>
            <a:r>
              <a:rPr lang="en-GB" dirty="0" err="1"/>
              <a:t>linfct</a:t>
            </a:r>
            <a:r>
              <a:rPr lang="en-GB" dirty="0"/>
              <a:t> = </a:t>
            </a:r>
            <a:r>
              <a:rPr lang="en-GB" dirty="0" err="1"/>
              <a:t>mcp</a:t>
            </a:r>
            <a:r>
              <a:rPr lang="en-GB" dirty="0"/>
              <a:t>(dose = "</a:t>
            </a:r>
            <a:r>
              <a:rPr lang="en-GB" dirty="0" err="1"/>
              <a:t>Tukey</a:t>
            </a:r>
            <a:r>
              <a:rPr lang="en-GB" dirty="0"/>
              <a:t>"))</a:t>
            </a:r>
          </a:p>
          <a:p>
            <a:pPr marL="457200" lvl="1" indent="0">
              <a:buNone/>
            </a:pPr>
            <a:r>
              <a:rPr lang="en-GB" dirty="0"/>
              <a:t>summary(</a:t>
            </a:r>
            <a:r>
              <a:rPr lang="en-GB" dirty="0" err="1"/>
              <a:t>postHocs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err="1"/>
              <a:t>confint</a:t>
            </a:r>
            <a:r>
              <a:rPr lang="en-GB" dirty="0"/>
              <a:t>(</a:t>
            </a:r>
            <a:r>
              <a:rPr lang="en-GB" dirty="0" err="1"/>
              <a:t>postHocs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2044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Screen shot 2011-08-03 at 14.02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628800"/>
            <a:ext cx="82169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869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Robust </a:t>
            </a:r>
            <a:r>
              <a:rPr lang="en-GB" i="1" dirty="0"/>
              <a:t>post hoc </a:t>
            </a:r>
            <a:r>
              <a:rPr lang="en-GB" dirty="0"/>
              <a:t>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err="1"/>
              <a:t>lincon</a:t>
            </a:r>
            <a:r>
              <a:rPr lang="en-GB" dirty="0"/>
              <a:t>(</a:t>
            </a:r>
            <a:r>
              <a:rPr lang="en-GB" dirty="0" err="1"/>
              <a:t>viagraWide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/>
              <a:t>mcppb20(</a:t>
            </a:r>
            <a:r>
              <a:rPr lang="en-GB" dirty="0" err="1"/>
              <a:t>viagraWide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creen shot 2011-08-03 at 14.15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569200" cy="308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08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984776" cy="1296144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 </a:t>
            </a:r>
            <a:r>
              <a:rPr lang="en-US" dirty="0" smtClean="0"/>
              <a:t>Contrasts: Trend Analysis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60486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 Analysis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ollow </a:t>
            </a:r>
            <a:r>
              <a:rPr lang="en-GB" dirty="0"/>
              <a:t>the general procedure of setting the contrast attribute of the predictor </a:t>
            </a:r>
            <a:r>
              <a:rPr lang="en-GB" dirty="0" smtClean="0"/>
              <a:t>variable: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contrasts(</a:t>
            </a:r>
            <a:r>
              <a:rPr lang="en-GB" dirty="0" err="1"/>
              <a:t>viagraData$dose</a:t>
            </a:r>
            <a:r>
              <a:rPr lang="en-GB" dirty="0"/>
              <a:t>)&lt;-</a:t>
            </a:r>
            <a:r>
              <a:rPr lang="en-GB" dirty="0" err="1"/>
              <a:t>contr.poly</a:t>
            </a:r>
            <a:r>
              <a:rPr lang="en-GB" dirty="0"/>
              <a:t>(3)</a:t>
            </a:r>
          </a:p>
          <a:p>
            <a:r>
              <a:rPr lang="en-GB" dirty="0" smtClean="0"/>
              <a:t>We then create </a:t>
            </a:r>
            <a:r>
              <a:rPr lang="en-GB" dirty="0"/>
              <a:t>a new model using </a:t>
            </a:r>
            <a:r>
              <a:rPr lang="en-GB" i="1" dirty="0" err="1"/>
              <a:t>aov</a:t>
            </a:r>
            <a:r>
              <a:rPr lang="en-GB" i="1" dirty="0"/>
              <a:t>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viagraTrend</a:t>
            </a:r>
            <a:r>
              <a:rPr lang="en-GB" dirty="0"/>
              <a:t>&lt;-</a:t>
            </a:r>
            <a:r>
              <a:rPr lang="en-GB" dirty="0" err="1"/>
              <a:t>aov</a:t>
            </a:r>
            <a:r>
              <a:rPr lang="en-GB" dirty="0"/>
              <a:t>(libido ~ dose, data = </a:t>
            </a:r>
            <a:r>
              <a:rPr lang="en-GB" dirty="0" err="1"/>
              <a:t>viagraData</a:t>
            </a:r>
            <a:r>
              <a:rPr lang="en-GB" dirty="0"/>
              <a:t>)</a:t>
            </a:r>
          </a:p>
          <a:p>
            <a:r>
              <a:rPr lang="en-GB" dirty="0"/>
              <a:t>To access the </a:t>
            </a:r>
            <a:r>
              <a:rPr lang="en-GB" dirty="0" smtClean="0"/>
              <a:t>contrasts: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summary.lm</a:t>
            </a:r>
            <a:r>
              <a:rPr lang="en-GB" dirty="0"/>
              <a:t>(</a:t>
            </a:r>
            <a:r>
              <a:rPr lang="en-GB" dirty="0" err="1"/>
              <a:t>viagraTrend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14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Placebo Group</a:t>
            </a:r>
            <a:endParaRPr lang="en-GB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784350" y="2530475"/>
          <a:ext cx="6019800" cy="2420938"/>
        </p:xfrm>
        <a:graphic>
          <a:graphicData uri="http://schemas.openxmlformats.org/presentationml/2006/ole">
            <p:oleObj spid="_x0000_s88106" name="Equation" r:id="rId3" imgW="1854000" imgH="749160" progId="Equation.DSMT4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157288" y="1428750"/>
          <a:ext cx="7667625" cy="852488"/>
        </p:xfrm>
        <a:graphic>
          <a:graphicData uri="http://schemas.openxmlformats.org/presentationml/2006/ole">
            <p:oleObj spid="_x0000_s88107" name="Equation" r:id="rId4" imgW="204444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</a:t>
            </a:r>
            <a:r>
              <a:rPr lang="en-US" smtClean="0"/>
              <a:t>Analysis: Output</a:t>
            </a:r>
            <a:endParaRPr lang="en-US" dirty="0"/>
          </a:p>
        </p:txBody>
      </p:sp>
      <p:pic>
        <p:nvPicPr>
          <p:cNvPr id="4" name="Picture 3" descr="Screen shot 2011-08-03 at 14.19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7"/>
            <a:ext cx="8172400" cy="2763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5328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 Analysis: Output</a:t>
            </a:r>
            <a:endParaRPr lang="en-GB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236" y="2143116"/>
            <a:ext cx="80177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Dose Group</a:t>
            </a:r>
            <a:endParaRPr lang="en-GB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157288" y="1428750"/>
          <a:ext cx="7667625" cy="852488"/>
        </p:xfrm>
        <a:graphic>
          <a:graphicData uri="http://schemas.openxmlformats.org/presentationml/2006/ole">
            <p:oleObj spid="_x0000_s89149" name="Equation" r:id="rId3" imgW="2044440" imgH="228600" progId="Equation.DSMT4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043608" y="2420888"/>
          <a:ext cx="6773862" cy="1800225"/>
        </p:xfrm>
        <a:graphic>
          <a:graphicData uri="http://schemas.openxmlformats.org/presentationml/2006/ole">
            <p:oleObj spid="_x0000_s89150" name="Equation" r:id="rId4" imgW="1815840" imgH="482400" progId="Equation.DSMT4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187624" y="4246562"/>
          <a:ext cx="4157662" cy="2611438"/>
        </p:xfrm>
        <a:graphic>
          <a:graphicData uri="http://schemas.openxmlformats.org/presentationml/2006/ole">
            <p:oleObj spid="_x0000_s89151" name="Equation" r:id="rId5" imgW="1168200" imgH="749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Dose Group</a:t>
            </a:r>
            <a:endParaRPr lang="en-GB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157288" y="1428750"/>
          <a:ext cx="7667625" cy="852488"/>
        </p:xfrm>
        <a:graphic>
          <a:graphicData uri="http://schemas.openxmlformats.org/presentationml/2006/ole">
            <p:oleObj spid="_x0000_s90174" name="Equation" r:id="rId3" imgW="2044440" imgH="228600" progId="Equation.DSMT4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431925" y="2228850"/>
          <a:ext cx="5429250" cy="1435100"/>
        </p:xfrm>
        <a:graphic>
          <a:graphicData uri="http://schemas.openxmlformats.org/presentationml/2006/ole">
            <p:oleObj spid="_x0000_s90175" name="Equation" r:id="rId4" imgW="1815840" imgH="482400" progId="Equation.DSMT4">
              <p:embed/>
            </p:oleObj>
          </a:graphicData>
        </a:graphic>
      </p:graphicFrame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477963" y="3713163"/>
          <a:ext cx="4652962" cy="2493962"/>
        </p:xfrm>
        <a:graphic>
          <a:graphicData uri="http://schemas.openxmlformats.org/presentationml/2006/ole">
            <p:oleObj spid="_x0000_s90176" name="Equation" r:id="rId5" imgW="1396800" imgH="74916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1502</TotalTime>
  <Words>1914</Words>
  <Application>Microsoft Office PowerPoint</Application>
  <PresentationFormat>On-screen Show (4:3)</PresentationFormat>
  <Paragraphs>349</Paragraphs>
  <Slides>71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DSUS 3</vt:lpstr>
      <vt:lpstr>Equation</vt:lpstr>
      <vt:lpstr>Chart</vt:lpstr>
      <vt:lpstr>Comparing Several Means: ANOVA (GLM 1)</vt:lpstr>
      <vt:lpstr>Aims</vt:lpstr>
      <vt:lpstr>When and Why</vt:lpstr>
      <vt:lpstr>Why Not Use Lots of t-Tests?</vt:lpstr>
      <vt:lpstr>What Does ANOVA Tell Us?</vt:lpstr>
      <vt:lpstr>ANOVA as Regression</vt:lpstr>
      <vt:lpstr>Placebo Group</vt:lpstr>
      <vt:lpstr>High Dose Group</vt:lpstr>
      <vt:lpstr>Low Dose Group</vt:lpstr>
      <vt:lpstr>Output from Regression</vt:lpstr>
      <vt:lpstr>Experiments vs. Correlation</vt:lpstr>
      <vt:lpstr>Theory of ANOVA</vt:lpstr>
      <vt:lpstr>Rationale to Experiments</vt:lpstr>
      <vt:lpstr>Slide 14</vt:lpstr>
      <vt:lpstr>Theory of ANOVA</vt:lpstr>
      <vt:lpstr>Theory of ANOVA</vt:lpstr>
      <vt:lpstr>ANOVA by Hand</vt:lpstr>
      <vt:lpstr>The Data</vt:lpstr>
      <vt:lpstr>The data:</vt:lpstr>
      <vt:lpstr>Total Sum of Squares (SST):</vt:lpstr>
      <vt:lpstr>Step 1: Calculate SST</vt:lpstr>
      <vt:lpstr>Degrees of Freedom</vt:lpstr>
      <vt:lpstr>Model Sum of Squares (SSM):</vt:lpstr>
      <vt:lpstr>Step 2: Calculate SSM</vt:lpstr>
      <vt:lpstr>Model Degrees of Freedom</vt:lpstr>
      <vt:lpstr>Residual Sum of Squares (SSR):</vt:lpstr>
      <vt:lpstr>Step 3: Calculate SSR</vt:lpstr>
      <vt:lpstr>Step 3: Calculate SSR</vt:lpstr>
      <vt:lpstr>Residual Degrees of Freedom</vt:lpstr>
      <vt:lpstr>Double Check</vt:lpstr>
      <vt:lpstr>Step 4: Calculate the Mean Squared Error</vt:lpstr>
      <vt:lpstr>Step 5: Calculate the F-Ratio</vt:lpstr>
      <vt:lpstr>Step 6: Construct a Summary Table</vt:lpstr>
      <vt:lpstr>Why Use Follow-Up Tests?</vt:lpstr>
      <vt:lpstr>How?</vt:lpstr>
      <vt:lpstr>Planned Contrasts</vt:lpstr>
      <vt:lpstr>Rules When Choosing Contrasts</vt:lpstr>
      <vt:lpstr>Generating Hypotheses</vt:lpstr>
      <vt:lpstr>Slide 39</vt:lpstr>
      <vt:lpstr>How do I Choose Contrasts?</vt:lpstr>
      <vt:lpstr>Hypotheses</vt:lpstr>
      <vt:lpstr>Planned Comparisons</vt:lpstr>
      <vt:lpstr>Another Example</vt:lpstr>
      <vt:lpstr>Another Example</vt:lpstr>
      <vt:lpstr>Coding Planned Contrasts: Rules</vt:lpstr>
      <vt:lpstr>Coding Planned Contrasts: Rules</vt:lpstr>
      <vt:lpstr>Slide 47</vt:lpstr>
      <vt:lpstr>Slide 48</vt:lpstr>
      <vt:lpstr>Slide 49</vt:lpstr>
      <vt:lpstr>One-Way ANOVA Using  R Commander</vt:lpstr>
      <vt:lpstr>One-Way ANOVA using R When the Test Assumptions Are Met</vt:lpstr>
      <vt:lpstr>Output from aov()</vt:lpstr>
      <vt:lpstr>plot(viagraModel) </vt:lpstr>
      <vt:lpstr>When variances are not equal across groups</vt:lpstr>
      <vt:lpstr>Output</vt:lpstr>
      <vt:lpstr>Robust ANOVA</vt:lpstr>
      <vt:lpstr>viagraWide</vt:lpstr>
      <vt:lpstr>Robust ANOVA</vt:lpstr>
      <vt:lpstr>Robust Output</vt:lpstr>
      <vt:lpstr>Planned Contrasts using R </vt:lpstr>
      <vt:lpstr>Output </vt:lpstr>
      <vt:lpstr>Post Hoc Tests</vt:lpstr>
      <vt:lpstr>Post Hoc Tests Recommendations</vt:lpstr>
      <vt:lpstr>Bonferroni and BH post hoc tests </vt:lpstr>
      <vt:lpstr>Tukey</vt:lpstr>
      <vt:lpstr>Output</vt:lpstr>
      <vt:lpstr>Robust post hoc tests </vt:lpstr>
      <vt:lpstr>Polynomial Contrasts: Trend Analysis</vt:lpstr>
      <vt:lpstr>Trend Analysis </vt:lpstr>
      <vt:lpstr>Trend Analysis: Output</vt:lpstr>
      <vt:lpstr>Trend Analysis: Output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several means: ANOVA (GLM 1)</dc:title>
  <dc:creator>Dr. Andy Field</dc:creator>
  <cp:lastModifiedBy>Richard Leigh</cp:lastModifiedBy>
  <cp:revision>31</cp:revision>
  <dcterms:created xsi:type="dcterms:W3CDTF">2009-04-21T09:00:41Z</dcterms:created>
  <dcterms:modified xsi:type="dcterms:W3CDTF">2011-11-29T08:51:14Z</dcterms:modified>
</cp:coreProperties>
</file>